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1"/>
  </p:sldMasterIdLst>
  <p:notesMasterIdLst>
    <p:notesMasterId r:id="rId22"/>
  </p:notesMasterIdLst>
  <p:handoutMasterIdLst>
    <p:handoutMasterId r:id="rId23"/>
  </p:handoutMasterIdLst>
  <p:sldIdLst>
    <p:sldId id="256" r:id="rId2"/>
    <p:sldId id="257" r:id="rId3"/>
    <p:sldId id="266" r:id="rId4"/>
    <p:sldId id="267" r:id="rId5"/>
    <p:sldId id="268" r:id="rId6"/>
    <p:sldId id="272" r:id="rId7"/>
    <p:sldId id="269" r:id="rId8"/>
    <p:sldId id="273" r:id="rId9"/>
    <p:sldId id="271" r:id="rId10"/>
    <p:sldId id="270" r:id="rId11"/>
    <p:sldId id="274" r:id="rId12"/>
    <p:sldId id="275" r:id="rId13"/>
    <p:sldId id="276" r:id="rId14"/>
    <p:sldId id="277" r:id="rId15"/>
    <p:sldId id="278" r:id="rId16"/>
    <p:sldId id="279" r:id="rId17"/>
    <p:sldId id="282" r:id="rId18"/>
    <p:sldId id="283" r:id="rId19"/>
    <p:sldId id="280" r:id="rId20"/>
    <p:sldId id="28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EFEB28-B9CD-49E1-A0C9-D982AFCD62F7}">
          <p14:sldIdLst>
            <p14:sldId id="256"/>
            <p14:sldId id="257"/>
            <p14:sldId id="266"/>
            <p14:sldId id="267"/>
            <p14:sldId id="268"/>
            <p14:sldId id="272"/>
            <p14:sldId id="269"/>
            <p14:sldId id="273"/>
            <p14:sldId id="271"/>
            <p14:sldId id="270"/>
            <p14:sldId id="274"/>
            <p14:sldId id="275"/>
            <p14:sldId id="276"/>
            <p14:sldId id="277"/>
            <p14:sldId id="278"/>
            <p14:sldId id="279"/>
            <p14:sldId id="282"/>
            <p14:sldId id="283"/>
            <p14:sldId id="280"/>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33"/>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FDEA44-CEF6-49E9-B5BE-FFEB3E700D85}" v="2" dt="2024-03-24T07:26:57.5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033" autoAdjust="0"/>
  </p:normalViewPr>
  <p:slideViewPr>
    <p:cSldViewPr snapToGrid="0">
      <p:cViewPr varScale="1">
        <p:scale>
          <a:sx n="82" d="100"/>
          <a:sy n="82" d="100"/>
        </p:scale>
        <p:origin x="710" y="72"/>
      </p:cViewPr>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hikeya Hanu Prakash Kanithi" userId="5bb961f2cbc3a42b" providerId="LiveId" clId="{7BFDEA44-CEF6-49E9-B5BE-FFEB3E700D85}"/>
    <pc:docChg chg="custSel modSld">
      <pc:chgData name="Karthikeya Hanu Prakash Kanithi" userId="5bb961f2cbc3a42b" providerId="LiveId" clId="{7BFDEA44-CEF6-49E9-B5BE-FFEB3E700D85}" dt="2024-03-24T07:27:02.122" v="394" actId="1076"/>
      <pc:docMkLst>
        <pc:docMk/>
      </pc:docMkLst>
      <pc:sldChg chg="modSp mod">
        <pc:chgData name="Karthikeya Hanu Prakash Kanithi" userId="5bb961f2cbc3a42b" providerId="LiveId" clId="{7BFDEA44-CEF6-49E9-B5BE-FFEB3E700D85}" dt="2024-03-24T07:25:42.804" v="385" actId="20577"/>
        <pc:sldMkLst>
          <pc:docMk/>
          <pc:sldMk cId="4014311000" sldId="276"/>
        </pc:sldMkLst>
        <pc:spChg chg="mod">
          <ac:chgData name="Karthikeya Hanu Prakash Kanithi" userId="5bb961f2cbc3a42b" providerId="LiveId" clId="{7BFDEA44-CEF6-49E9-B5BE-FFEB3E700D85}" dt="2024-03-24T07:25:42.804" v="385" actId="20577"/>
          <ac:spMkLst>
            <pc:docMk/>
            <pc:sldMk cId="4014311000" sldId="276"/>
            <ac:spMk id="5" creationId="{11DB4A91-EADD-5032-68B8-71236DB5FD95}"/>
          </ac:spMkLst>
        </pc:spChg>
      </pc:sldChg>
      <pc:sldChg chg="addSp modSp mod">
        <pc:chgData name="Karthikeya Hanu Prakash Kanithi" userId="5bb961f2cbc3a42b" providerId="LiveId" clId="{7BFDEA44-CEF6-49E9-B5BE-FFEB3E700D85}" dt="2024-03-24T07:27:02.122" v="394" actId="1076"/>
        <pc:sldMkLst>
          <pc:docMk/>
          <pc:sldMk cId="2712638612" sldId="277"/>
        </pc:sldMkLst>
        <pc:spChg chg="add mod">
          <ac:chgData name="Karthikeya Hanu Prakash Kanithi" userId="5bb961f2cbc3a42b" providerId="LiveId" clId="{7BFDEA44-CEF6-49E9-B5BE-FFEB3E700D85}" dt="2024-03-24T07:27:02.122" v="394" actId="1076"/>
          <ac:spMkLst>
            <pc:docMk/>
            <pc:sldMk cId="2712638612" sldId="277"/>
            <ac:spMk id="3" creationId="{4128AE08-D475-0A46-D026-3B2BD3F56658}"/>
          </ac:spMkLst>
        </pc:spChg>
      </pc:sldChg>
      <pc:sldChg chg="modSp mod">
        <pc:chgData name="Karthikeya Hanu Prakash Kanithi" userId="5bb961f2cbc3a42b" providerId="LiveId" clId="{7BFDEA44-CEF6-49E9-B5BE-FFEB3E700D85}" dt="2024-03-24T07:20:47.177" v="343" actId="20577"/>
        <pc:sldMkLst>
          <pc:docMk/>
          <pc:sldMk cId="3986424454" sldId="278"/>
        </pc:sldMkLst>
        <pc:spChg chg="mod">
          <ac:chgData name="Karthikeya Hanu Prakash Kanithi" userId="5bb961f2cbc3a42b" providerId="LiveId" clId="{7BFDEA44-CEF6-49E9-B5BE-FFEB3E700D85}" dt="2024-03-24T07:20:47.177" v="343" actId="20577"/>
          <ac:spMkLst>
            <pc:docMk/>
            <pc:sldMk cId="3986424454" sldId="278"/>
            <ac:spMk id="8" creationId="{85842A46-F52D-5FE0-C7CC-BCBE044C0FB5}"/>
          </ac:spMkLst>
        </pc:spChg>
      </pc:sldChg>
      <pc:sldChg chg="modSp mod">
        <pc:chgData name="Karthikeya Hanu Prakash Kanithi" userId="5bb961f2cbc3a42b" providerId="LiveId" clId="{7BFDEA44-CEF6-49E9-B5BE-FFEB3E700D85}" dt="2024-03-24T07:21:30.097" v="354" actId="20577"/>
        <pc:sldMkLst>
          <pc:docMk/>
          <pc:sldMk cId="3987843530" sldId="279"/>
        </pc:sldMkLst>
        <pc:spChg chg="mod">
          <ac:chgData name="Karthikeya Hanu Prakash Kanithi" userId="5bb961f2cbc3a42b" providerId="LiveId" clId="{7BFDEA44-CEF6-49E9-B5BE-FFEB3E700D85}" dt="2024-03-24T07:21:30.097" v="354" actId="20577"/>
          <ac:spMkLst>
            <pc:docMk/>
            <pc:sldMk cId="3987843530" sldId="279"/>
            <ac:spMk id="8" creationId="{85842A46-F52D-5FE0-C7CC-BCBE044C0FB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5E36FF-E03F-2BCB-C4A4-22D9E9D755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19E4427-B8AD-B476-05CD-44D38976EB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1A36F9-E393-422E-B95E-78721DEF1492}" type="datetimeFigureOut">
              <a:rPr lang="en-IN" smtClean="0"/>
              <a:t>24-03-2024</a:t>
            </a:fld>
            <a:endParaRPr lang="en-IN"/>
          </a:p>
        </p:txBody>
      </p:sp>
      <p:sp>
        <p:nvSpPr>
          <p:cNvPr id="4" name="Footer Placeholder 3">
            <a:extLst>
              <a:ext uri="{FF2B5EF4-FFF2-40B4-BE49-F238E27FC236}">
                <a16:creationId xmlns:a16="http://schemas.microsoft.com/office/drawing/2014/main" id="{B87C2417-475D-E5F9-F240-673D534D64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IIT Hyderabad </a:t>
            </a:r>
          </a:p>
        </p:txBody>
      </p:sp>
      <p:sp>
        <p:nvSpPr>
          <p:cNvPr id="5" name="Slide Number Placeholder 4">
            <a:extLst>
              <a:ext uri="{FF2B5EF4-FFF2-40B4-BE49-F238E27FC236}">
                <a16:creationId xmlns:a16="http://schemas.microsoft.com/office/drawing/2014/main" id="{AF96199A-4EC4-0E06-2FEC-CCC8614E41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0ABD8E-5532-48AB-A0DA-001D244BF70F}" type="slidenum">
              <a:rPr lang="en-IN" smtClean="0"/>
              <a:t>‹#›</a:t>
            </a:fld>
            <a:endParaRPr lang="en-IN"/>
          </a:p>
        </p:txBody>
      </p:sp>
    </p:spTree>
    <p:extLst>
      <p:ext uri="{BB962C8B-B14F-4D97-AF65-F5344CB8AC3E}">
        <p14:creationId xmlns:p14="http://schemas.microsoft.com/office/powerpoint/2010/main" val="5432297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0B5AFB-AF58-460E-B8A6-C458795B6693}" type="datetimeFigureOut">
              <a:rPr lang="en-IN" smtClean="0"/>
              <a:t>24-03-2024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IIT Hyderabad </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14542-8F39-47FC-BC95-BD1BAAF0BE98}" type="slidenum">
              <a:rPr lang="en-IN" smtClean="0"/>
              <a:t>‹#›</a:t>
            </a:fld>
            <a:endParaRPr lang="en-IN"/>
          </a:p>
        </p:txBody>
      </p:sp>
    </p:spTree>
    <p:extLst>
      <p:ext uri="{BB962C8B-B14F-4D97-AF65-F5344CB8AC3E}">
        <p14:creationId xmlns:p14="http://schemas.microsoft.com/office/powerpoint/2010/main" val="30913264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B314542-8F39-47FC-BC95-BD1BAAF0BE98}" type="slidenum">
              <a:rPr lang="en-IN" smtClean="0"/>
              <a:t>1</a:t>
            </a:fld>
            <a:endParaRPr lang="en-IN"/>
          </a:p>
        </p:txBody>
      </p:sp>
    </p:spTree>
    <p:extLst>
      <p:ext uri="{BB962C8B-B14F-4D97-AF65-F5344CB8AC3E}">
        <p14:creationId xmlns:p14="http://schemas.microsoft.com/office/powerpoint/2010/main" val="668340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7C5FCD77-57B5-44E3-AC22-F604E57CAF8B}" type="datetime1">
              <a:rPr lang="en-IN" smtClean="0"/>
              <a:t>24-03-2024</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IN"/>
              <a:t>Inventions &amp; Innovations - IIT Hyderabad</a:t>
            </a:r>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4EDDE044-49E7-4B49-9911-018CEB4074F2}"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02546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16E303-C366-47B4-B16D-4103E497FDDE}" type="datetime1">
              <a:rPr lang="en-IN" smtClean="0"/>
              <a:t>24-03-2024</a:t>
            </a:fld>
            <a:endParaRPr lang="en-IN"/>
          </a:p>
        </p:txBody>
      </p:sp>
      <p:sp>
        <p:nvSpPr>
          <p:cNvPr id="6" name="Footer Placeholder 5"/>
          <p:cNvSpPr>
            <a:spLocks noGrp="1"/>
          </p:cNvSpPr>
          <p:nvPr>
            <p:ph type="ftr" sz="quarter" idx="11"/>
          </p:nvPr>
        </p:nvSpPr>
        <p:spPr/>
        <p:txBody>
          <a:bodyPr/>
          <a:lstStyle/>
          <a:p>
            <a:r>
              <a:rPr lang="en-IN"/>
              <a:t>Inventions &amp; Innovations - IIT Hyderabad</a:t>
            </a:r>
          </a:p>
        </p:txBody>
      </p:sp>
      <p:sp>
        <p:nvSpPr>
          <p:cNvPr id="7" name="Slide Number Placeholder 6"/>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1702622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E2419A-19CB-4C69-A44E-4F1C77552BC9}" type="datetime1">
              <a:rPr lang="en-IN" smtClean="0"/>
              <a:t>24-03-2024</a:t>
            </a:fld>
            <a:endParaRPr lang="en-IN"/>
          </a:p>
        </p:txBody>
      </p:sp>
      <p:sp>
        <p:nvSpPr>
          <p:cNvPr id="6" name="Footer Placeholder 5"/>
          <p:cNvSpPr>
            <a:spLocks noGrp="1"/>
          </p:cNvSpPr>
          <p:nvPr>
            <p:ph type="ftr" sz="quarter" idx="11"/>
          </p:nvPr>
        </p:nvSpPr>
        <p:spPr/>
        <p:txBody>
          <a:bodyPr/>
          <a:lstStyle/>
          <a:p>
            <a:r>
              <a:rPr lang="en-IN"/>
              <a:t>Inventions &amp; Innovations - IIT Hyderabad</a:t>
            </a:r>
          </a:p>
        </p:txBody>
      </p:sp>
      <p:sp>
        <p:nvSpPr>
          <p:cNvPr id="7" name="Slide Number Placeholder 6"/>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232274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80CD1-26E6-4769-A66D-834EE7441D65}" type="datetime1">
              <a:rPr lang="en-IN" smtClean="0"/>
              <a:t>24-03-2024</a:t>
            </a:fld>
            <a:endParaRPr lang="en-IN"/>
          </a:p>
        </p:txBody>
      </p:sp>
      <p:sp>
        <p:nvSpPr>
          <p:cNvPr id="6" name="Footer Placeholder 5"/>
          <p:cNvSpPr>
            <a:spLocks noGrp="1"/>
          </p:cNvSpPr>
          <p:nvPr>
            <p:ph type="ftr" sz="quarter" idx="11"/>
          </p:nvPr>
        </p:nvSpPr>
        <p:spPr/>
        <p:txBody>
          <a:bodyPr/>
          <a:lstStyle/>
          <a:p>
            <a:r>
              <a:rPr lang="en-IN"/>
              <a:t>Inventions &amp; Innovations - IIT Hyderabad</a:t>
            </a:r>
          </a:p>
        </p:txBody>
      </p:sp>
      <p:sp>
        <p:nvSpPr>
          <p:cNvPr id="7" name="Slide Number Placeholder 6"/>
          <p:cNvSpPr>
            <a:spLocks noGrp="1"/>
          </p:cNvSpPr>
          <p:nvPr>
            <p:ph type="sldNum" sz="quarter" idx="12"/>
          </p:nvPr>
        </p:nvSpPr>
        <p:spPr/>
        <p:txBody>
          <a:bodyPr/>
          <a:lstStyle/>
          <a:p>
            <a:fld id="{4EDDE044-49E7-4B49-9911-018CEB4074F2}"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3356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505B8-C573-4B01-BCE0-1055B97A9976}" type="datetime1">
              <a:rPr lang="en-IN" smtClean="0"/>
              <a:t>24-03-2024</a:t>
            </a:fld>
            <a:endParaRPr lang="en-IN"/>
          </a:p>
        </p:txBody>
      </p:sp>
      <p:sp>
        <p:nvSpPr>
          <p:cNvPr id="6" name="Footer Placeholder 5"/>
          <p:cNvSpPr>
            <a:spLocks noGrp="1"/>
          </p:cNvSpPr>
          <p:nvPr>
            <p:ph type="ftr" sz="quarter" idx="11"/>
          </p:nvPr>
        </p:nvSpPr>
        <p:spPr/>
        <p:txBody>
          <a:bodyPr/>
          <a:lstStyle/>
          <a:p>
            <a:r>
              <a:rPr lang="en-IN"/>
              <a:t>Inventions &amp; Innovations - IIT Hyderabad</a:t>
            </a:r>
          </a:p>
        </p:txBody>
      </p:sp>
      <p:sp>
        <p:nvSpPr>
          <p:cNvPr id="7" name="Slide Number Placeholder 6"/>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3179827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89BBB0-CA7E-4A56-AC2D-87DDADA0013E}" type="datetime1">
              <a:rPr lang="en-IN" smtClean="0"/>
              <a:t>24-03-2024</a:t>
            </a:fld>
            <a:endParaRPr lang="en-IN"/>
          </a:p>
        </p:txBody>
      </p:sp>
      <p:sp>
        <p:nvSpPr>
          <p:cNvPr id="4" name="Footer Placeholder 3"/>
          <p:cNvSpPr>
            <a:spLocks noGrp="1"/>
          </p:cNvSpPr>
          <p:nvPr>
            <p:ph type="ftr" sz="quarter" idx="11"/>
          </p:nvPr>
        </p:nvSpPr>
        <p:spPr/>
        <p:txBody>
          <a:bodyPr/>
          <a:lstStyle/>
          <a:p>
            <a:r>
              <a:rPr lang="en-IN"/>
              <a:t>Inventions &amp; Innovations - IIT Hyderabad</a:t>
            </a:r>
          </a:p>
        </p:txBody>
      </p:sp>
      <p:sp>
        <p:nvSpPr>
          <p:cNvPr id="5" name="Slide Number Placeholder 4"/>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2546150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83ECA1D-0E3D-4A10-B97F-C2FF01B2727A}" type="datetime1">
              <a:rPr lang="en-IN" smtClean="0"/>
              <a:t>24-03-2024</a:t>
            </a:fld>
            <a:endParaRPr lang="en-IN"/>
          </a:p>
        </p:txBody>
      </p:sp>
      <p:sp>
        <p:nvSpPr>
          <p:cNvPr id="4" name="Footer Placeholder 3"/>
          <p:cNvSpPr>
            <a:spLocks noGrp="1"/>
          </p:cNvSpPr>
          <p:nvPr>
            <p:ph type="ftr" sz="quarter" idx="11"/>
          </p:nvPr>
        </p:nvSpPr>
        <p:spPr/>
        <p:txBody>
          <a:bodyPr/>
          <a:lstStyle/>
          <a:p>
            <a:r>
              <a:rPr lang="en-IN"/>
              <a:t>Inventions &amp; Innovations - IIT Hyderabad</a:t>
            </a:r>
          </a:p>
        </p:txBody>
      </p:sp>
      <p:sp>
        <p:nvSpPr>
          <p:cNvPr id="5" name="Slide Number Placeholder 4"/>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1722727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B5359-6446-4A96-B6E9-B68E4AD78893}" type="datetime1">
              <a:rPr lang="en-IN" smtClean="0"/>
              <a:t>24-03-2024</a:t>
            </a:fld>
            <a:endParaRPr lang="en-IN"/>
          </a:p>
        </p:txBody>
      </p:sp>
      <p:sp>
        <p:nvSpPr>
          <p:cNvPr id="5" name="Footer Placeholder 4"/>
          <p:cNvSpPr>
            <a:spLocks noGrp="1"/>
          </p:cNvSpPr>
          <p:nvPr>
            <p:ph type="ftr" sz="quarter" idx="11"/>
          </p:nvPr>
        </p:nvSpPr>
        <p:spPr/>
        <p:txBody>
          <a:bodyPr/>
          <a:lstStyle/>
          <a:p>
            <a:r>
              <a:rPr lang="en-IN"/>
              <a:t>Inventions &amp; Innovations - IIT Hyderabad</a:t>
            </a:r>
          </a:p>
        </p:txBody>
      </p:sp>
      <p:sp>
        <p:nvSpPr>
          <p:cNvPr id="6" name="Slide Number Placeholder 5"/>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375356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0C1D2B-DDD8-4B02-B37D-FBB7CA2AB7DB}" type="datetime1">
              <a:rPr lang="en-IN" smtClean="0"/>
              <a:t>24-03-2024</a:t>
            </a:fld>
            <a:endParaRPr lang="en-IN"/>
          </a:p>
        </p:txBody>
      </p:sp>
      <p:sp>
        <p:nvSpPr>
          <p:cNvPr id="5" name="Footer Placeholder 4"/>
          <p:cNvSpPr>
            <a:spLocks noGrp="1"/>
          </p:cNvSpPr>
          <p:nvPr>
            <p:ph type="ftr" sz="quarter" idx="11"/>
          </p:nvPr>
        </p:nvSpPr>
        <p:spPr/>
        <p:txBody>
          <a:bodyPr/>
          <a:lstStyle/>
          <a:p>
            <a:r>
              <a:rPr lang="en-IN"/>
              <a:t>Inventions &amp; Innovations - IIT Hyderabad</a:t>
            </a:r>
          </a:p>
        </p:txBody>
      </p:sp>
      <p:sp>
        <p:nvSpPr>
          <p:cNvPr id="6" name="Slide Number Placeholder 5"/>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2677660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8CB0B5-6BD6-4386-898B-C478281C29C4}" type="datetime1">
              <a:rPr lang="en-IN" smtClean="0"/>
              <a:t>24-03-2024</a:t>
            </a:fld>
            <a:endParaRPr lang="en-IN"/>
          </a:p>
        </p:txBody>
      </p:sp>
      <p:sp>
        <p:nvSpPr>
          <p:cNvPr id="5" name="Footer Placeholder 4"/>
          <p:cNvSpPr>
            <a:spLocks noGrp="1"/>
          </p:cNvSpPr>
          <p:nvPr>
            <p:ph type="ftr" sz="quarter" idx="11"/>
          </p:nvPr>
        </p:nvSpPr>
        <p:spPr/>
        <p:txBody>
          <a:bodyPr/>
          <a:lstStyle/>
          <a:p>
            <a:r>
              <a:rPr lang="en-IN"/>
              <a:t>Inventions &amp; Innovations - IIT Hyderabad</a:t>
            </a:r>
          </a:p>
        </p:txBody>
      </p:sp>
      <p:sp>
        <p:nvSpPr>
          <p:cNvPr id="6" name="Slide Number Placeholder 5"/>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2624203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B71316-CC1E-418E-8723-16EC3F4D6129}" type="datetime1">
              <a:rPr lang="en-IN" smtClean="0"/>
              <a:t>24-03-2024</a:t>
            </a:fld>
            <a:endParaRPr lang="en-IN"/>
          </a:p>
        </p:txBody>
      </p:sp>
      <p:sp>
        <p:nvSpPr>
          <p:cNvPr id="5" name="Footer Placeholder 4"/>
          <p:cNvSpPr>
            <a:spLocks noGrp="1"/>
          </p:cNvSpPr>
          <p:nvPr>
            <p:ph type="ftr" sz="quarter" idx="11"/>
          </p:nvPr>
        </p:nvSpPr>
        <p:spPr/>
        <p:txBody>
          <a:bodyPr/>
          <a:lstStyle/>
          <a:p>
            <a:r>
              <a:rPr lang="en-IN"/>
              <a:t>Inventions &amp; Innovations - IIT Hyderabad</a:t>
            </a:r>
          </a:p>
        </p:txBody>
      </p:sp>
      <p:sp>
        <p:nvSpPr>
          <p:cNvPr id="6" name="Slide Number Placeholder 5"/>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234824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0479D9-59AC-4D2F-9623-AFFC43ED150B}" type="datetime1">
              <a:rPr lang="en-IN" smtClean="0"/>
              <a:t>24-03-2024</a:t>
            </a:fld>
            <a:endParaRPr lang="en-IN"/>
          </a:p>
        </p:txBody>
      </p:sp>
      <p:sp>
        <p:nvSpPr>
          <p:cNvPr id="5" name="Footer Placeholder 4"/>
          <p:cNvSpPr>
            <a:spLocks noGrp="1"/>
          </p:cNvSpPr>
          <p:nvPr>
            <p:ph type="ftr" sz="quarter" idx="11"/>
          </p:nvPr>
        </p:nvSpPr>
        <p:spPr/>
        <p:txBody>
          <a:bodyPr/>
          <a:lstStyle/>
          <a:p>
            <a:r>
              <a:rPr lang="en-IN"/>
              <a:t>Inventions &amp; Innovations - IIT Hyderabad</a:t>
            </a:r>
          </a:p>
        </p:txBody>
      </p:sp>
      <p:sp>
        <p:nvSpPr>
          <p:cNvPr id="6" name="Slide Number Placeholder 5"/>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688276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A3E79F-5DA9-4100-AA34-1A7F858C375E}" type="datetime1">
              <a:rPr lang="en-IN" smtClean="0"/>
              <a:t>24-03-2024</a:t>
            </a:fld>
            <a:endParaRPr lang="en-IN"/>
          </a:p>
        </p:txBody>
      </p:sp>
      <p:sp>
        <p:nvSpPr>
          <p:cNvPr id="6" name="Footer Placeholder 5"/>
          <p:cNvSpPr>
            <a:spLocks noGrp="1"/>
          </p:cNvSpPr>
          <p:nvPr>
            <p:ph type="ftr" sz="quarter" idx="11"/>
          </p:nvPr>
        </p:nvSpPr>
        <p:spPr/>
        <p:txBody>
          <a:bodyPr/>
          <a:lstStyle/>
          <a:p>
            <a:r>
              <a:rPr lang="en-IN"/>
              <a:t>Inventions &amp; Innovations - IIT Hyderabad</a:t>
            </a:r>
          </a:p>
        </p:txBody>
      </p:sp>
      <p:sp>
        <p:nvSpPr>
          <p:cNvPr id="7" name="Slide Number Placeholder 6"/>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476291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DE64C0-46CB-4236-AFAE-7F6D89C57E92}" type="datetime1">
              <a:rPr lang="en-IN" smtClean="0"/>
              <a:t>24-03-2024</a:t>
            </a:fld>
            <a:endParaRPr lang="en-IN"/>
          </a:p>
        </p:txBody>
      </p:sp>
      <p:sp>
        <p:nvSpPr>
          <p:cNvPr id="8" name="Footer Placeholder 7"/>
          <p:cNvSpPr>
            <a:spLocks noGrp="1"/>
          </p:cNvSpPr>
          <p:nvPr>
            <p:ph type="ftr" sz="quarter" idx="11"/>
          </p:nvPr>
        </p:nvSpPr>
        <p:spPr/>
        <p:txBody>
          <a:bodyPr/>
          <a:lstStyle/>
          <a:p>
            <a:r>
              <a:rPr lang="en-IN"/>
              <a:t>Inventions &amp; Innovations - IIT Hyderabad</a:t>
            </a:r>
          </a:p>
        </p:txBody>
      </p:sp>
      <p:sp>
        <p:nvSpPr>
          <p:cNvPr id="9" name="Slide Number Placeholder 8"/>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324507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FA3068-CFBD-4624-9B1C-3004AD95B034}" type="datetime1">
              <a:rPr lang="en-IN" smtClean="0"/>
              <a:t>24-03-2024</a:t>
            </a:fld>
            <a:endParaRPr lang="en-IN"/>
          </a:p>
        </p:txBody>
      </p:sp>
      <p:sp>
        <p:nvSpPr>
          <p:cNvPr id="4" name="Footer Placeholder 3"/>
          <p:cNvSpPr>
            <a:spLocks noGrp="1"/>
          </p:cNvSpPr>
          <p:nvPr>
            <p:ph type="ftr" sz="quarter" idx="11"/>
          </p:nvPr>
        </p:nvSpPr>
        <p:spPr/>
        <p:txBody>
          <a:bodyPr/>
          <a:lstStyle/>
          <a:p>
            <a:r>
              <a:rPr lang="en-IN"/>
              <a:t>Inventions &amp; Innovations - IIT Hyderabad</a:t>
            </a:r>
          </a:p>
        </p:txBody>
      </p:sp>
      <p:sp>
        <p:nvSpPr>
          <p:cNvPr id="5" name="Slide Number Placeholder 4"/>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541407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696D1C-3226-434B-8C11-F5697DFD7725}" type="datetime1">
              <a:rPr lang="en-IN" smtClean="0"/>
              <a:t>24-03-2024</a:t>
            </a:fld>
            <a:endParaRPr lang="en-IN"/>
          </a:p>
        </p:txBody>
      </p:sp>
      <p:sp>
        <p:nvSpPr>
          <p:cNvPr id="3" name="Footer Placeholder 2"/>
          <p:cNvSpPr>
            <a:spLocks noGrp="1"/>
          </p:cNvSpPr>
          <p:nvPr>
            <p:ph type="ftr" sz="quarter" idx="11"/>
          </p:nvPr>
        </p:nvSpPr>
        <p:spPr/>
        <p:txBody>
          <a:bodyPr/>
          <a:lstStyle/>
          <a:p>
            <a:r>
              <a:rPr lang="en-IN"/>
              <a:t>Inventions &amp; Innovations - IIT Hyderabad</a:t>
            </a:r>
          </a:p>
        </p:txBody>
      </p:sp>
      <p:sp>
        <p:nvSpPr>
          <p:cNvPr id="4" name="Slide Number Placeholder 3"/>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689097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C0EE29-740F-4707-9511-F0DDB63AA0F4}" type="datetime1">
              <a:rPr lang="en-IN" smtClean="0"/>
              <a:t>24-03-2024</a:t>
            </a:fld>
            <a:endParaRPr lang="en-IN"/>
          </a:p>
        </p:txBody>
      </p:sp>
      <p:sp>
        <p:nvSpPr>
          <p:cNvPr id="6" name="Footer Placeholder 5"/>
          <p:cNvSpPr>
            <a:spLocks noGrp="1"/>
          </p:cNvSpPr>
          <p:nvPr>
            <p:ph type="ftr" sz="quarter" idx="11"/>
          </p:nvPr>
        </p:nvSpPr>
        <p:spPr/>
        <p:txBody>
          <a:bodyPr/>
          <a:lstStyle/>
          <a:p>
            <a:r>
              <a:rPr lang="en-IN"/>
              <a:t>Inventions &amp; Innovations - IIT Hyderabad</a:t>
            </a:r>
          </a:p>
        </p:txBody>
      </p:sp>
      <p:sp>
        <p:nvSpPr>
          <p:cNvPr id="7" name="Slide Number Placeholder 6"/>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2869231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16A86F-40ED-45B1-84E2-77A6824A3EF1}" type="datetime1">
              <a:rPr lang="en-IN" smtClean="0"/>
              <a:t>24-03-2024</a:t>
            </a:fld>
            <a:endParaRPr lang="en-IN"/>
          </a:p>
        </p:txBody>
      </p:sp>
      <p:sp>
        <p:nvSpPr>
          <p:cNvPr id="6" name="Footer Placeholder 5"/>
          <p:cNvSpPr>
            <a:spLocks noGrp="1"/>
          </p:cNvSpPr>
          <p:nvPr>
            <p:ph type="ftr" sz="quarter" idx="11"/>
          </p:nvPr>
        </p:nvSpPr>
        <p:spPr/>
        <p:txBody>
          <a:bodyPr/>
          <a:lstStyle/>
          <a:p>
            <a:r>
              <a:rPr lang="en-US"/>
              <a:t>Inventions &amp; Innovations - IIT Hyderabad</a:t>
            </a:r>
            <a:endParaRPr lang="en-US" dirty="0"/>
          </a:p>
        </p:txBody>
      </p:sp>
      <p:sp>
        <p:nvSpPr>
          <p:cNvPr id="7" name="Slide Number Placeholder 6"/>
          <p:cNvSpPr>
            <a:spLocks noGrp="1"/>
          </p:cNvSpPr>
          <p:nvPr>
            <p:ph type="sldNum" sz="quarter" idx="12"/>
          </p:nvPr>
        </p:nvSpPr>
        <p:spPr/>
        <p:txBody>
          <a:bodyPr/>
          <a:lstStyle/>
          <a:p>
            <a:fld id="{4EDDE044-49E7-4B49-9911-018CEB4074F2}" type="slidenum">
              <a:rPr lang="en-IN" smtClean="0"/>
              <a:t>‹#›</a:t>
            </a:fld>
            <a:endParaRPr lang="en-IN"/>
          </a:p>
        </p:txBody>
      </p:sp>
    </p:spTree>
    <p:extLst>
      <p:ext uri="{BB962C8B-B14F-4D97-AF65-F5344CB8AC3E}">
        <p14:creationId xmlns:p14="http://schemas.microsoft.com/office/powerpoint/2010/main" val="8033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A58F7BC-4101-4FFD-9F8E-32214073006F}" type="datetime1">
              <a:rPr lang="en-IN" smtClean="0"/>
              <a:t>24-03-2024</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IN"/>
              <a:t>Inventions &amp; Innovations - IIT Hyderabad</a:t>
            </a:r>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4EDDE044-49E7-4B49-9911-018CEB4074F2}" type="slidenum">
              <a:rPr lang="en-IN" smtClean="0"/>
              <a:t>‹#›</a:t>
            </a:fld>
            <a:endParaRPr lang="en-IN"/>
          </a:p>
        </p:txBody>
      </p:sp>
    </p:spTree>
    <p:extLst>
      <p:ext uri="{BB962C8B-B14F-4D97-AF65-F5344CB8AC3E}">
        <p14:creationId xmlns:p14="http://schemas.microsoft.com/office/powerpoint/2010/main" val="37534933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hyperlink" Target="https://www.globalsino.com/EM/page3544.html" TargetMode="External"/><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www.researchgate.net/figure/Schematic-band-diagram-of-the-ferroelectric-tunnel-junctions-with-a_fig1_359936571" TargetMode="External"/><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hyperlink" Target="https://www.youtube.com/watch?v=RF7dDt3tVmI" TargetMode="Externa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hyperlink" Target="Two-Dimensional%20Ferroelectric%20Tunnel%20Junction:%20The%20Case%20of%20Monolayer%20In:SnSe/SnSe/Sb:SnSe%20Homostructure%20|%20ACS%20Applied%20Electronic%20Materials"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www.nature.com/articles/ncomms5289" TargetMode="External"/><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hyperlink" Target="https://www.youtube.com/watch?v=XPCiEhQGkbE"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1EA2-D13C-1855-271B-E18860902428}"/>
              </a:ext>
            </a:extLst>
          </p:cNvPr>
          <p:cNvSpPr>
            <a:spLocks noGrp="1"/>
          </p:cNvSpPr>
          <p:nvPr>
            <p:ph type="ctrTitle"/>
          </p:nvPr>
        </p:nvSpPr>
        <p:spPr>
          <a:xfrm>
            <a:off x="332844" y="2331472"/>
            <a:ext cx="9440034" cy="1097528"/>
          </a:xfrm>
          <a:effectLst>
            <a:glow rad="228600">
              <a:schemeClr val="accent2">
                <a:satMod val="175000"/>
                <a:alpha val="40000"/>
              </a:schemeClr>
            </a:glow>
            <a:outerShdw blurRad="50800" dist="38100" dir="5400000" algn="t" rotWithShape="0">
              <a:prstClr val="black">
                <a:alpha val="40000"/>
              </a:prstClr>
            </a:outerShdw>
          </a:effectLst>
        </p:spPr>
        <p:txBody>
          <a:bodyPr>
            <a:normAutofit fontScale="90000"/>
          </a:bodyPr>
          <a:lstStyle/>
          <a:p>
            <a:r>
              <a:rPr lang="en-US" dirty="0">
                <a:solidFill>
                  <a:srgbClr val="C00000"/>
                </a:solidFill>
              </a:rPr>
              <a:t>DRY</a:t>
            </a:r>
            <a:r>
              <a:rPr lang="en-US" sz="1800" b="1" dirty="0">
                <a:solidFill>
                  <a:srgbClr val="000000"/>
                </a:solidFill>
                <a:latin typeface="EB Garamond" panose="00000500000000000000" pitchFamily="2" charset="0"/>
              </a:rPr>
              <a:t> </a:t>
            </a:r>
            <a:r>
              <a:rPr lang="en-US" sz="1800" b="1" i="0" u="none" strike="noStrike" dirty="0">
                <a:solidFill>
                  <a:srgbClr val="000000"/>
                </a:solidFill>
                <a:effectLst/>
                <a:latin typeface="EB Garamond" panose="00000500000000000000" pitchFamily="2" charset="0"/>
              </a:rPr>
              <a:t> </a:t>
            </a:r>
            <a:r>
              <a:rPr lang="en-US" dirty="0">
                <a:solidFill>
                  <a:srgbClr val="C00000"/>
                </a:solidFill>
              </a:rPr>
              <a:t>TRANSFER OF 2D MATERIALS   </a:t>
            </a:r>
            <a:endParaRPr lang="en-IN" dirty="0">
              <a:solidFill>
                <a:srgbClr val="C00000"/>
              </a:solidFill>
            </a:endParaRPr>
          </a:p>
        </p:txBody>
      </p:sp>
      <p:sp>
        <p:nvSpPr>
          <p:cNvPr id="3" name="TextBox 2">
            <a:extLst>
              <a:ext uri="{FF2B5EF4-FFF2-40B4-BE49-F238E27FC236}">
                <a16:creationId xmlns:a16="http://schemas.microsoft.com/office/drawing/2014/main" id="{DFB59822-0C6A-6992-4560-F21DD980DA68}"/>
              </a:ext>
            </a:extLst>
          </p:cNvPr>
          <p:cNvSpPr txBox="1"/>
          <p:nvPr/>
        </p:nvSpPr>
        <p:spPr>
          <a:xfrm>
            <a:off x="4907665" y="4907666"/>
            <a:ext cx="4177106" cy="1282852"/>
          </a:xfrm>
          <a:prstGeom prst="rect">
            <a:avLst/>
          </a:prstGeom>
          <a:noFill/>
        </p:spPr>
        <p:txBody>
          <a:bodyPr wrap="none" rtlCol="0">
            <a:spAutoFit/>
          </a:bodyPr>
          <a:lstStyle/>
          <a:p>
            <a:pPr>
              <a:lnSpc>
                <a:spcPct val="150000"/>
              </a:lnSpc>
            </a:pPr>
            <a:r>
              <a:rPr lang="en-US" dirty="0">
                <a:solidFill>
                  <a:schemeClr val="bg1">
                    <a:lumMod val="85000"/>
                  </a:schemeClr>
                </a:solidFill>
              </a:rPr>
              <a:t>Name     :    Karthikeya Hanu Prakash Kanithi</a:t>
            </a:r>
          </a:p>
          <a:p>
            <a:pPr>
              <a:lnSpc>
                <a:spcPct val="150000"/>
              </a:lnSpc>
            </a:pPr>
            <a:r>
              <a:rPr lang="en-US" dirty="0">
                <a:solidFill>
                  <a:schemeClr val="bg1">
                    <a:lumMod val="85000"/>
                  </a:schemeClr>
                </a:solidFill>
              </a:rPr>
              <a:t>Roll No  :    EE22BTECH11026</a:t>
            </a:r>
          </a:p>
          <a:p>
            <a:pPr>
              <a:lnSpc>
                <a:spcPct val="150000"/>
              </a:lnSpc>
            </a:pPr>
            <a:endParaRPr lang="en-IN" dirty="0">
              <a:solidFill>
                <a:schemeClr val="bg1">
                  <a:lumMod val="85000"/>
                </a:schemeClr>
              </a:solidFill>
            </a:endParaRPr>
          </a:p>
        </p:txBody>
      </p:sp>
    </p:spTree>
    <p:extLst>
      <p:ext uri="{BB962C8B-B14F-4D97-AF65-F5344CB8AC3E}">
        <p14:creationId xmlns:p14="http://schemas.microsoft.com/office/powerpoint/2010/main" val="4180493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3600" b="1" dirty="0">
              <a:solidFill>
                <a:srgbClr val="FFC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3170099"/>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0" lvl="1" indent="-74613"/>
            <a:r>
              <a:rPr lang="en-US" sz="1600" b="1" dirty="0">
                <a:latin typeface="Arial" panose="020B0604020202020204" pitchFamily="34" charset="0"/>
                <a:cs typeface="Arial" panose="020B0604020202020204" pitchFamily="34" charset="0"/>
              </a:rPr>
              <a:t>Q) Isn’t stamping just another type of deposition ??</a:t>
            </a:r>
          </a:p>
          <a:p>
            <a:pPr marL="0" lvl="1" indent="-74613"/>
            <a:r>
              <a:rPr lang="en-US" sz="1600" b="1" u="sng" dirty="0">
                <a:latin typeface="Arial" panose="020B0604020202020204" pitchFamily="34" charset="0"/>
                <a:cs typeface="Arial" panose="020B0604020202020204" pitchFamily="34" charset="0"/>
              </a:rPr>
              <a:t>Ans:</a:t>
            </a:r>
            <a:r>
              <a:rPr lang="en-US" sz="1600" dirty="0">
                <a:latin typeface="Arial" panose="020B0604020202020204" pitchFamily="34" charset="0"/>
                <a:cs typeface="Arial" panose="020B0604020202020204" pitchFamily="34" charset="0"/>
              </a:rPr>
              <a:t> In a broad sense, Yes, stamping can be considered a type of deposition process. Technically, deposition refers to the process of depositing material onto a substrate, and stamping involves transferring material from one surface (e.g., a stamp) onto another surface (e.g., a substrate).</a:t>
            </a:r>
          </a:p>
          <a:p>
            <a:pPr marL="0" lvl="1" indent="-74613"/>
            <a:r>
              <a:rPr lang="en-US" sz="1600" dirty="0">
                <a:latin typeface="Arial" panose="020B0604020202020204" pitchFamily="34" charset="0"/>
                <a:cs typeface="Arial" panose="020B0604020202020204" pitchFamily="34" charset="0"/>
              </a:rPr>
              <a:t>But generally, deposition often refers to processes like physical vapor deposition (PVD), chemical vapor deposition (CVD), atomic layer deposition (ALD), or other techniques where the material is deposited directly onto a substrate from a vapor or solution phase with the use of any intermediate. So, even though stamping technically does the same thing as deposition, it can’t be considered a type of deposition due to using an intermediate (stamp).</a:t>
            </a:r>
          </a:p>
          <a:p>
            <a:pPr marL="0" lvl="1" indent="-74613"/>
            <a:endParaRPr lang="en-US" sz="1600" dirty="0">
              <a:latin typeface="Arial" panose="020B0604020202020204" pitchFamily="34" charset="0"/>
              <a:cs typeface="Arial" panose="020B0604020202020204" pitchFamily="34" charset="0"/>
            </a:endParaRPr>
          </a:p>
          <a:p>
            <a:pPr marL="0" lvl="1" indent="-74613"/>
            <a:endParaRPr lang="en-IN" sz="600" dirty="0"/>
          </a:p>
          <a:p>
            <a:pPr marL="0" lvl="1" indent="-74613"/>
            <a:endParaRPr lang="en-IN" sz="600" dirty="0"/>
          </a:p>
          <a:p>
            <a:pPr marL="0" lvl="1" indent="-74613"/>
            <a:endParaRPr lang="en-IN" sz="600" dirty="0"/>
          </a:p>
          <a:p>
            <a:pPr marL="0" lvl="1" indent="-74613"/>
            <a:r>
              <a:rPr lang="en-US" sz="1600" b="1" dirty="0">
                <a:latin typeface="Arial" panose="020B0604020202020204" pitchFamily="34" charset="0"/>
                <a:cs typeface="Arial" panose="020B0604020202020204" pitchFamily="34" charset="0"/>
              </a:rPr>
              <a:t>Q) As it was stated earlier, why specifically a ferromagnetic substance??</a:t>
            </a:r>
          </a:p>
          <a:p>
            <a:pPr marL="0" lvl="1" indent="-74613"/>
            <a:r>
              <a:rPr lang="en-US" sz="1600" b="1" u="sng" dirty="0">
                <a:latin typeface="Arial" panose="020B0604020202020204" pitchFamily="34" charset="0"/>
                <a:cs typeface="Arial" panose="020B0604020202020204" pitchFamily="34" charset="0"/>
              </a:rPr>
              <a:t>Ans:</a:t>
            </a:r>
            <a:r>
              <a:rPr lang="en-US" sz="1600" dirty="0">
                <a:latin typeface="Arial" panose="020B0604020202020204" pitchFamily="34" charset="0"/>
                <a:cs typeface="Arial" panose="020B0604020202020204" pitchFamily="34" charset="0"/>
              </a:rPr>
              <a:t> It is because of its unique properties like its memory, formation of FTJ (</a:t>
            </a:r>
            <a:r>
              <a:rPr lang="en-IN" sz="1600" dirty="0">
                <a:latin typeface="Arial" panose="020B0604020202020204" pitchFamily="34" charset="0"/>
                <a:cs typeface="Arial" panose="020B0604020202020204" pitchFamily="34" charset="0"/>
              </a:rPr>
              <a:t>Ferroelectric Tunnel Junction) etc.</a:t>
            </a:r>
            <a:endParaRPr lang="en-US" sz="1600" dirty="0">
              <a:latin typeface="Arial" panose="020B0604020202020204" pitchFamily="34" charset="0"/>
              <a:cs typeface="Arial" panose="020B0604020202020204" pitchFamily="34" charset="0"/>
            </a:endParaRPr>
          </a:p>
          <a:p>
            <a:pPr marL="0" lvl="1" indent="-74613"/>
            <a:endParaRPr lang="en-IN" sz="600" dirty="0"/>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spTree>
    <p:extLst>
      <p:ext uri="{BB962C8B-B14F-4D97-AF65-F5344CB8AC3E}">
        <p14:creationId xmlns:p14="http://schemas.microsoft.com/office/powerpoint/2010/main" val="15175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Ferro-electric materials</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4201150"/>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US" sz="1600" u="sng" dirty="0">
                <a:latin typeface="Arial" panose="020B0604020202020204" pitchFamily="34" charset="0"/>
                <a:cs typeface="Arial" panose="020B0604020202020204" pitchFamily="34" charset="0"/>
              </a:rPr>
              <a:t>Ferro-electric materials</a:t>
            </a:r>
            <a:r>
              <a:rPr lang="en-US" sz="1600" dirty="0"/>
              <a:t>: </a:t>
            </a:r>
            <a:r>
              <a:rPr lang="en-US" sz="1600" b="0" dirty="0"/>
              <a:t>The type of materials that can change the direction of their electric polarization when an external electrical field is applied and retain the polarization even after the field is removed are known as Ferro-electric materials. </a:t>
            </a:r>
          </a:p>
          <a:p>
            <a:pPr marL="354013" indent="-354013">
              <a:lnSpc>
                <a:spcPct val="100000"/>
              </a:lnSpc>
            </a:pPr>
            <a:r>
              <a:rPr lang="en-US" sz="1600" b="0" dirty="0"/>
              <a:t>There are several other properties, including:</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Spontaneous Polarization:</a:t>
            </a:r>
            <a:r>
              <a:rPr lang="en-US" sz="1600" dirty="0">
                <a:latin typeface="Arial" panose="020B0604020202020204" pitchFamily="34" charset="0"/>
                <a:cs typeface="Arial" panose="020B0604020202020204" pitchFamily="34" charset="0"/>
              </a:rPr>
              <a:t> </a:t>
            </a:r>
            <a:r>
              <a:rPr lang="en-US" sz="1600" b="0" dirty="0">
                <a:latin typeface="Arial" panose="020B0604020202020204" pitchFamily="34" charset="0"/>
                <a:cs typeface="Arial" panose="020B0604020202020204" pitchFamily="34" charset="0"/>
              </a:rPr>
              <a:t>As mentioned, Ferroelectric materials have a spontaneous electric polarization that exists even in the absence of an external electric field.</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Reversibility/Versatility:</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Spontaneous polarization can be reversed by applying an external electric field i.e., the material can switch between two or more polarization states</a:t>
            </a:r>
            <a:r>
              <a:rPr lang="en-US" sz="1600" b="0" dirty="0">
                <a:latin typeface="Arial" panose="020B0604020202020204" pitchFamily="34" charset="0"/>
                <a:cs typeface="Arial" panose="020B0604020202020204" pitchFamily="34" charset="0"/>
              </a:rPr>
              <a:t>.</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Hysteresis:</a:t>
            </a:r>
            <a:r>
              <a:rPr lang="en-US" sz="1600" dirty="0">
                <a:latin typeface="Arial" panose="020B0604020202020204" pitchFamily="34" charset="0"/>
                <a:cs typeface="Arial" panose="020B0604020202020204" pitchFamily="34" charset="0"/>
              </a:rPr>
              <a:t> Just Like in ferromagnetic materials, there is a lag between changes in the external electric field and changes in polarization for ferroelectric materials, too. This property is also known as Hysteresis.</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Curie Temperature:</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The temperature above which the ferroelectric materials lose their ferroelectric properties and become paraelectric is known as the Curie temperature. Below the Curie temperature, the ferroelectric phase transition occurs.</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Piezoelectricity:</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Ferroelectric materials also have the property to generate an electric field in response to mechanical stress or undergo mechanical deformation in response to an electric field.</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Domain Structure:</a:t>
            </a:r>
            <a:r>
              <a:rPr lang="en-US" sz="1600" dirty="0">
                <a:latin typeface="Arial" panose="020B0604020202020204" pitchFamily="34" charset="0"/>
                <a:cs typeface="Arial" panose="020B0604020202020204" pitchFamily="34" charset="0"/>
              </a:rPr>
              <a:t> Ferroelectric materials have domain structures, where regions of uniform polarization (domains) are separated by domain walls. The application of an electric field can cause domain reorientation and domain growth.</a:t>
            </a:r>
          </a:p>
          <a:p>
            <a:pPr marL="0" lvl="1" indent="-74613"/>
            <a:r>
              <a:rPr lang="en-IN" sz="600" dirty="0"/>
              <a:t>	</a:t>
            </a:r>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spTree>
    <p:extLst>
      <p:ext uri="{BB962C8B-B14F-4D97-AF65-F5344CB8AC3E}">
        <p14:creationId xmlns:p14="http://schemas.microsoft.com/office/powerpoint/2010/main" val="1793226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FTJ (Ferroelectric Tunnel Junction) </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5016758"/>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US" sz="1600" b="0" dirty="0">
                <a:latin typeface="Arial" panose="020B0604020202020204" pitchFamily="34" charset="0"/>
                <a:cs typeface="Arial" panose="020B0604020202020204" pitchFamily="34" charset="0"/>
              </a:rPr>
              <a:t>The structure of an FTJ generally consists of a layer of ferroelectric material (InSe) sandwiched between two electrodes known as the top and botto</a:t>
            </a:r>
            <a:r>
              <a:rPr lang="en-US" sz="1600" b="0" dirty="0"/>
              <a:t>m electrodes (Ti and Au respectively).</a:t>
            </a:r>
          </a:p>
          <a:p>
            <a:pPr marL="354013" indent="-354013">
              <a:lnSpc>
                <a:spcPct val="100000"/>
              </a:lnSpc>
            </a:pPr>
            <a:r>
              <a:rPr lang="en-US" sz="1600" b="0" dirty="0"/>
              <a:t>The ferroelectric layer between the electrodes has the property to exhibit spontaneous polarization that can be reversed by applying an external electrical field. This ability to switch between two stable polarization states is very crucial in FTJ.</a:t>
            </a:r>
          </a:p>
          <a:p>
            <a:pPr marL="354013" indent="-354013">
              <a:lnSpc>
                <a:spcPct val="100000"/>
              </a:lnSpc>
            </a:pPr>
            <a:r>
              <a:rPr lang="en-US" sz="1600" u="sng" dirty="0"/>
              <a:t>Electron tunneling:</a:t>
            </a:r>
            <a:r>
              <a:rPr lang="en-US" sz="1600" b="0" dirty="0"/>
              <a:t> Generally, tunneling refers to the quantum mechanical phenomenon where particles, such as electrons, can pass through a barrier that is generally impenetrable. In this case, as Au and Ti have different work functions, it is generally impossible for the electrons to pass through the barrier between them. In FTJs, the tunneling effect occurs due to the intrinsic properties of the thin ferroelectric layer sandwiched between metallic electrodes.</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External Voltage Applied {Positive Polarization}</a:t>
            </a:r>
            <a:r>
              <a:rPr lang="en-US" sz="1600" dirty="0">
                <a:latin typeface="Arial" panose="020B0604020202020204" pitchFamily="34" charset="0"/>
                <a:cs typeface="Arial" panose="020B0604020202020204" pitchFamily="34" charset="0"/>
              </a:rPr>
              <a:t>: When an external voltage (field) is applied, it induces a positive polarization state in the ferroelectric material, lowering the potential barrier for electron tunneling. This leads to a higher tunneling current through the junction. In this case, the electric field should be from the high work function electrode to the low work function electrode.</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External Voltage Applied {</a:t>
            </a:r>
            <a:r>
              <a:rPr lang="en-US" sz="1600" b="1" u="sng" dirty="0" err="1">
                <a:latin typeface="Arial" panose="020B0604020202020204" pitchFamily="34" charset="0"/>
                <a:cs typeface="Arial" panose="020B0604020202020204" pitchFamily="34" charset="0"/>
              </a:rPr>
              <a:t>Negetive</a:t>
            </a:r>
            <a:r>
              <a:rPr lang="en-US" sz="1600" b="1" u="sng" dirty="0">
                <a:latin typeface="Arial" panose="020B0604020202020204" pitchFamily="34" charset="0"/>
                <a:cs typeface="Arial" panose="020B0604020202020204" pitchFamily="34" charset="0"/>
              </a:rPr>
              <a:t> Polarization}</a:t>
            </a:r>
            <a:r>
              <a:rPr lang="en-US" sz="1600" dirty="0">
                <a:latin typeface="Arial" panose="020B0604020202020204" pitchFamily="34" charset="0"/>
                <a:cs typeface="Arial" panose="020B0604020202020204" pitchFamily="34" charset="0"/>
              </a:rPr>
              <a:t>: Similarly, applying an external voltage induces a negative polarization state in the ferroelectric material, increasing the potential barrier for electron tunneling. This results in a lower tunneling current through the junction. In this case, the electric field should be from the low work function electrode to the high work function electrode.</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No External Voltage Applied:</a:t>
            </a:r>
            <a:r>
              <a:rPr lang="en-US" sz="1600" dirty="0">
                <a:latin typeface="Arial" panose="020B0604020202020204" pitchFamily="34" charset="0"/>
                <a:cs typeface="Arial" panose="020B0604020202020204" pitchFamily="34" charset="0"/>
              </a:rPr>
              <a:t> Without an external voltage, the ferroelectric material maintains its spontaneous polarization state. In this case, the tunneling current remains constant, dependent mainly by the intrinsic properties of the materials involved.</a:t>
            </a:r>
          </a:p>
          <a:p>
            <a:pPr marL="382587" lvl="2"/>
            <a:r>
              <a:rPr lang="en-IN" sz="600" dirty="0"/>
              <a:t>	</a:t>
            </a:r>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spTree>
    <p:extLst>
      <p:ext uri="{BB962C8B-B14F-4D97-AF65-F5344CB8AC3E}">
        <p14:creationId xmlns:p14="http://schemas.microsoft.com/office/powerpoint/2010/main" val="313777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FTJ (Ferroelectric Tunnel Junction) </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12880449"/>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US" sz="1600" b="0" dirty="0">
                <a:latin typeface="Arial" panose="020B0604020202020204" pitchFamily="34" charset="0"/>
                <a:cs typeface="Arial" panose="020B0604020202020204" pitchFamily="34" charset="0"/>
              </a:rPr>
              <a:t>The polarization state of the ferroelectric layer can be read by measuring the tunneling current, and as it retains its state even when the power is turned off, </a:t>
            </a:r>
            <a:r>
              <a:rPr lang="en-US" sz="1600" b="0" dirty="0"/>
              <a:t>it is very </a:t>
            </a:r>
            <a:r>
              <a:rPr lang="en-US" sz="1600" b="0" dirty="0">
                <a:latin typeface="Arial" panose="020B0604020202020204" pitchFamily="34" charset="0"/>
                <a:cs typeface="Arial" panose="020B0604020202020204" pitchFamily="34" charset="0"/>
              </a:rPr>
              <a:t>useful for data storage applications. Therefore, FTJs can be used as non-volatile memory devices. </a:t>
            </a:r>
          </a:p>
          <a:p>
            <a:pPr marL="354013" indent="-354013">
              <a:lnSpc>
                <a:spcPct val="100000"/>
              </a:lnSpc>
            </a:pPr>
            <a:r>
              <a:rPr lang="en-US" sz="1600" b="0" dirty="0">
                <a:latin typeface="Arial" panose="020B0604020202020204" pitchFamily="34" charset="0"/>
                <a:cs typeface="Arial" panose="020B0604020202020204" pitchFamily="34" charset="0"/>
              </a:rPr>
              <a:t>Since the polarization state remains stable even without power, FTJs do not require continuous power supply to operate. Therefore, we can conclude that FTJs have low power consumption and are power efficient.</a:t>
            </a: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r>
              <a:rPr lang="en-US" sz="1600" b="0" dirty="0"/>
              <a:t>Let’s Take a deeper dive into Quantum electron tunneling.</a:t>
            </a: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a:lnSpc>
                <a:spcPct val="100000"/>
              </a:lnSpc>
            </a:pPr>
            <a:endParaRPr lang="en-US" sz="1600" b="0" dirty="0"/>
          </a:p>
          <a:p>
            <a:pPr>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0" indent="0">
              <a:lnSpc>
                <a:spcPct val="100000"/>
              </a:lnSpc>
              <a:buNone/>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p>
          <a:p>
            <a:pPr marL="0" indent="0">
              <a:lnSpc>
                <a:spcPct val="100000"/>
              </a:lnSpc>
              <a:buNone/>
            </a:pPr>
            <a:endParaRPr lang="en-IN" sz="600" dirty="0"/>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pic>
        <p:nvPicPr>
          <p:cNvPr id="3" name="Picture 2" descr="Ferroelectrics &amp; Ferroelectric materials">
            <a:extLst>
              <a:ext uri="{FF2B5EF4-FFF2-40B4-BE49-F238E27FC236}">
                <a16:creationId xmlns:a16="http://schemas.microsoft.com/office/drawing/2014/main" id="{4220E546-8EB6-FF45-2D2A-63263C99D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22" y="2666676"/>
            <a:ext cx="3215130" cy="1838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DB4A91-EADD-5032-68B8-71236DB5FD95}"/>
              </a:ext>
            </a:extLst>
          </p:cNvPr>
          <p:cNvSpPr txBox="1"/>
          <p:nvPr/>
        </p:nvSpPr>
        <p:spPr>
          <a:xfrm>
            <a:off x="401217" y="2200723"/>
            <a:ext cx="7770397" cy="369332"/>
          </a:xfrm>
          <a:prstGeom prst="rect">
            <a:avLst/>
          </a:prstGeom>
          <a:noFill/>
        </p:spPr>
        <p:txBody>
          <a:bodyPr wrap="none" rtlCol="0">
            <a:spAutoFit/>
          </a:bodyPr>
          <a:lstStyle/>
          <a:p>
            <a:r>
              <a:rPr lang="en-IN" b="1" i="0" u="sng" dirty="0">
                <a:solidFill>
                  <a:srgbClr val="000000"/>
                </a:solidFill>
                <a:effectLst/>
                <a:latin typeface="Times New Roman" panose="02020603050405020304" pitchFamily="18" charset="0"/>
              </a:rPr>
              <a:t>polarization versus electric field hysteresis loop for a ferromagnetic material:</a:t>
            </a:r>
            <a:endParaRPr lang="en-IN" b="1" u="sng" dirty="0"/>
          </a:p>
        </p:txBody>
      </p:sp>
      <p:sp>
        <p:nvSpPr>
          <p:cNvPr id="6" name="TextBox 5">
            <a:extLst>
              <a:ext uri="{FF2B5EF4-FFF2-40B4-BE49-F238E27FC236}">
                <a16:creationId xmlns:a16="http://schemas.microsoft.com/office/drawing/2014/main" id="{91634A61-95D2-B0CB-0B7E-5BB28369A6BB}"/>
              </a:ext>
            </a:extLst>
          </p:cNvPr>
          <p:cNvSpPr txBox="1"/>
          <p:nvPr/>
        </p:nvSpPr>
        <p:spPr>
          <a:xfrm>
            <a:off x="401217" y="4601622"/>
            <a:ext cx="857927" cy="369332"/>
          </a:xfrm>
          <a:prstGeom prst="rect">
            <a:avLst/>
          </a:prstGeom>
          <a:noFill/>
        </p:spPr>
        <p:txBody>
          <a:bodyPr wrap="none" rtlCol="0">
            <a:spAutoFit/>
          </a:bodyPr>
          <a:lstStyle/>
          <a:p>
            <a:r>
              <a:rPr lang="en-IN" dirty="0">
                <a:hlinkClick r:id="rId5"/>
              </a:rPr>
              <a:t>Source</a:t>
            </a:r>
            <a:endParaRPr lang="en-IN" dirty="0"/>
          </a:p>
        </p:txBody>
      </p:sp>
    </p:spTree>
    <p:extLst>
      <p:ext uri="{BB962C8B-B14F-4D97-AF65-F5344CB8AC3E}">
        <p14:creationId xmlns:p14="http://schemas.microsoft.com/office/powerpoint/2010/main" val="401431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Quantum electron tunneling</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10705751"/>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US" sz="1600" b="0" dirty="0"/>
                  <a:t>Generally, there are two types of FTJs: MFM (Metal-Ferroelectric-Metal) FTJs and MFM (Metal-Ferroelectric-Semiconductor) FTJs. In this case, we will be concentrating on MFM FTJs.</a:t>
                </a:r>
              </a:p>
              <a:p>
                <a:pPr marL="354013" indent="-354013">
                  <a:lnSpc>
                    <a:spcPct val="100000"/>
                  </a:lnSpc>
                </a:pPr>
                <a:r>
                  <a:rPr lang="en-US" sz="1600" b="0" dirty="0">
                    <a:latin typeface="Arial" panose="020B0604020202020204" pitchFamily="34" charset="0"/>
                    <a:cs typeface="Arial" panose="020B0604020202020204" pitchFamily="34" charset="0"/>
                  </a:rPr>
                  <a:t>When </a:t>
                </a:r>
                <a:r>
                  <a:rPr lang="en-US" sz="1600" b="0" dirty="0"/>
                  <a:t>a ferroelectric material is sandwiched between two electrodes (metals) due to their difference in work functions, potential energy barriers are formed. The band diagram of an MFM FJT is as follows.</a:t>
                </a:r>
              </a:p>
              <a:p>
                <a:pPr marL="3479800" lvl="8" indent="-354013"/>
                <a:endParaRPr lang="en-US" sz="600" dirty="0"/>
              </a:p>
              <a:p>
                <a:pPr marL="3479800" lvl="8" indent="-354013"/>
                <a:endParaRPr lang="en-US" sz="600" b="0" dirty="0"/>
              </a:p>
              <a:p>
                <a:pPr marL="3479800" lvl="8" indent="-354013">
                  <a:buFont typeface="Wingdings" panose="05000000000000000000" pitchFamily="2" charset="2"/>
                  <a:buChar char="Ø"/>
                </a:pPr>
                <a:r>
                  <a:rPr lang="en-US" sz="1600" dirty="0">
                    <a:latin typeface="Arial" panose="020B0604020202020204" pitchFamily="34" charset="0"/>
                    <a:cs typeface="Arial" panose="020B0604020202020204" pitchFamily="34" charset="0"/>
                  </a:rPr>
                  <a:t>Depending on the polarization direction (i.e., +ve or –ve), the potential energy barrier’s height and width change accordingly. It also causes </a:t>
                </a:r>
                <a:r>
                  <a:rPr lang="en-US" sz="1600" b="1" dirty="0">
                    <a:latin typeface="Arial" panose="020B0604020202020204" pitchFamily="34" charset="0"/>
                    <a:cs typeface="Arial" panose="020B0604020202020204" pitchFamily="34" charset="0"/>
                  </a:rPr>
                  <a:t>TER (Tunnel Electro Resistance)</a:t>
                </a:r>
                <a:r>
                  <a:rPr lang="en-US" sz="1600" dirty="0">
                    <a:latin typeface="Arial" panose="020B0604020202020204" pitchFamily="34" charset="0"/>
                    <a:cs typeface="Arial" panose="020B0604020202020204" pitchFamily="34" charset="0"/>
                  </a:rPr>
                  <a:t>.</a:t>
                </a:r>
              </a:p>
              <a:p>
                <a:pPr marL="3479800" lvl="8" indent="-354013">
                  <a:buFont typeface="Wingdings" panose="05000000000000000000" pitchFamily="2" charset="2"/>
                  <a:buChar char="Ø"/>
                </a:pPr>
                <a:r>
                  <a:rPr lang="en-US" sz="1600" dirty="0">
                    <a:latin typeface="Arial" panose="020B0604020202020204" pitchFamily="34" charset="0"/>
                    <a:cs typeface="Arial" panose="020B0604020202020204" pitchFamily="34" charset="0"/>
                  </a:rPr>
                  <a:t>As discussed, due to the electron’s dual property of particle and wave, the probability of an electron passing through the barrier is non-zero. </a:t>
                </a:r>
              </a:p>
              <a:p>
                <a:pPr marL="3479800" lvl="8" indent="-354013">
                  <a:buFont typeface="Wingdings" panose="05000000000000000000" pitchFamily="2" charset="2"/>
                  <a:buChar char="Ø"/>
                </a:pPr>
                <a:r>
                  <a:rPr lang="en-US" sz="1600" dirty="0">
                    <a:latin typeface="Arial" panose="020B0604020202020204" pitchFamily="34" charset="0"/>
                    <a:cs typeface="Arial" panose="020B0604020202020204" pitchFamily="34" charset="0"/>
                  </a:rPr>
                  <a:t>The probability of quantum tunneling of electrons through the potential energy barriers can be found by solving the following boundary-value problem for the time-independent Schrӧdinger equation for a particle in the beam in three different regions, as mentioned below.</a:t>
                </a:r>
              </a:p>
              <a:p>
                <a:pPr marL="3125787" lvl="8"/>
                <a:r>
                  <a:rPr lang="en-US" sz="1600"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rPr>
                      <m:t>−</m:t>
                    </m:r>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US">
                                <a:latin typeface="Cambria Math" panose="02040503050406030204" pitchFamily="18" charset="0"/>
                              </a:rPr>
                              <m:t>ℏ</m:t>
                            </m:r>
                          </m:e>
                          <m:sup>
                            <m:r>
                              <a:rPr lang="en-US" i="1">
                                <a:latin typeface="Cambria Math" panose="02040503050406030204" pitchFamily="18" charset="0"/>
                              </a:rPr>
                              <m:t>2</m:t>
                            </m:r>
                          </m:sup>
                        </m:sSup>
                      </m:num>
                      <m:den>
                        <m:r>
                          <a:rPr lang="en-US" i="1">
                            <a:latin typeface="Cambria Math" panose="02040503050406030204" pitchFamily="18" charset="0"/>
                          </a:rPr>
                          <m:t>2</m:t>
                        </m:r>
                        <m:r>
                          <a:rPr lang="en-US" i="1">
                            <a:latin typeface="Cambria Math" panose="02040503050406030204" pitchFamily="18" charset="0"/>
                          </a:rPr>
                          <m:t>𝑚</m:t>
                        </m:r>
                      </m:den>
                    </m:f>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r>
                          <m:rPr>
                            <m:sty m:val="p"/>
                          </m:rPr>
                          <a:rPr lang="en-US">
                            <a:latin typeface="Cambria Math" panose="02040503050406030204" pitchFamily="18" charset="0"/>
                          </a:rPr>
                          <m:t>ψ</m:t>
                        </m:r>
                        <m:d>
                          <m:dPr>
                            <m:ctrlPr>
                              <a:rPr lang="en-IN" i="1">
                                <a:latin typeface="Cambria Math" panose="02040503050406030204" pitchFamily="18" charset="0"/>
                              </a:rPr>
                            </m:ctrlPr>
                          </m:dPr>
                          <m:e>
                            <m:r>
                              <a:rPr lang="en-US" i="1">
                                <a:latin typeface="Cambria Math" panose="02040503050406030204" pitchFamily="18" charset="0"/>
                              </a:rPr>
                              <m:t>𝑥</m:t>
                            </m:r>
                          </m:e>
                        </m:d>
                      </m:num>
                      <m:den>
                        <m:r>
                          <a:rPr lang="en-US" i="1">
                            <a:latin typeface="Cambria Math" panose="02040503050406030204" pitchFamily="18" charset="0"/>
                          </a:rPr>
                          <m:t>𝑑</m:t>
                        </m:r>
                        <m:sSup>
                          <m:sSupPr>
                            <m:ctrlPr>
                              <a:rPr lang="en-IN"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r>
                      <a:rPr lang="en-US" i="1">
                        <a:latin typeface="Cambria Math" panose="02040503050406030204" pitchFamily="18" charset="0"/>
                      </a:rPr>
                      <m:t>+</m:t>
                    </m:r>
                    <m:r>
                      <a:rPr lang="en-US" i="1">
                        <a:latin typeface="Cambria Math" panose="02040503050406030204" pitchFamily="18" charset="0"/>
                      </a:rPr>
                      <m:t>𝑈</m:t>
                    </m:r>
                    <m:d>
                      <m:dPr>
                        <m:ctrlPr>
                          <a:rPr lang="en-IN" i="1">
                            <a:latin typeface="Cambria Math" panose="02040503050406030204" pitchFamily="18" charset="0"/>
                          </a:rPr>
                        </m:ctrlPr>
                      </m:dPr>
                      <m:e>
                        <m:r>
                          <a:rPr lang="en-US" i="1">
                            <a:latin typeface="Cambria Math" panose="02040503050406030204" pitchFamily="18" charset="0"/>
                          </a:rPr>
                          <m:t>𝑥</m:t>
                        </m:r>
                      </m:e>
                    </m:d>
                    <m:r>
                      <m:rPr>
                        <m:sty m:val="p"/>
                      </m:rPr>
                      <a:rPr lang="en-US">
                        <a:latin typeface="Cambria Math" panose="02040503050406030204" pitchFamily="18" charset="0"/>
                      </a:rPr>
                      <m:t>ψ</m:t>
                    </m:r>
                    <m:d>
                      <m:dPr>
                        <m:ctrlPr>
                          <a:rPr lang="en-IN"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𝐸</m:t>
                    </m:r>
                    <m:r>
                      <m:rPr>
                        <m:sty m:val="p"/>
                      </m:rPr>
                      <a:rPr lang="en-US">
                        <a:latin typeface="Cambria Math" panose="02040503050406030204" pitchFamily="18" charset="0"/>
                      </a:rPr>
                      <m:t>ψ</m:t>
                    </m:r>
                    <m:d>
                      <m:dPr>
                        <m:ctrlPr>
                          <a:rPr lang="en-IN" i="1">
                            <a:latin typeface="Cambria Math" panose="02040503050406030204" pitchFamily="18" charset="0"/>
                          </a:rPr>
                        </m:ctrlPr>
                      </m:dPr>
                      <m:e>
                        <m:r>
                          <a:rPr lang="en-US" i="1">
                            <a:latin typeface="Cambria Math" panose="02040503050406030204" pitchFamily="18" charset="0"/>
                          </a:rPr>
                          <m:t>𝑥</m:t>
                        </m:r>
                      </m:e>
                    </m:d>
                  </m:oMath>
                </a14:m>
                <a:endParaRPr lang="en-US" sz="1600" b="0" dirty="0"/>
              </a:p>
              <a:p>
                <a:pPr marL="0" indent="0">
                  <a:lnSpc>
                    <a:spcPct val="100000"/>
                  </a:lnSpc>
                  <a:buNone/>
                </a:pPr>
                <a:endParaRPr lang="en-US" sz="1600" b="0" dirty="0"/>
              </a:p>
              <a:p>
                <a:pPr marL="354013" indent="-354013">
                  <a:lnSpc>
                    <a:spcPct val="100000"/>
                  </a:lnSpc>
                </a:pPr>
                <a:r>
                  <a:rPr lang="en-US" sz="1600" b="0" dirty="0">
                    <a:latin typeface="Arial" panose="020B0604020202020204" pitchFamily="34" charset="0"/>
                    <a:cs typeface="Arial" panose="020B0604020202020204" pitchFamily="34" charset="0"/>
                  </a:rPr>
                  <a:t>Now how without diving deep into solving the equations lets understand the effect of the </a:t>
                </a:r>
              </a:p>
              <a:p>
                <a:pPr marL="0" indent="0">
                  <a:lnSpc>
                    <a:spcPct val="100000"/>
                  </a:lnSpc>
                  <a:buNone/>
                </a:pPr>
                <a:r>
                  <a:rPr lang="en-US" sz="1600" b="0" dirty="0">
                    <a:latin typeface="Arial" panose="020B0604020202020204" pitchFamily="34" charset="0"/>
                    <a:cs typeface="Arial" panose="020B0604020202020204" pitchFamily="34" charset="0"/>
                  </a:rPr>
                  <a:t>      barrier on the electron tunneling.</a:t>
                </a: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a:lnSpc>
                    <a:spcPct val="100000"/>
                  </a:lnSpc>
                </a:pPr>
                <a:endParaRPr lang="en-US" sz="1600" b="0" dirty="0"/>
              </a:p>
              <a:p>
                <a:pPr>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0" indent="0">
                  <a:lnSpc>
                    <a:spcPct val="100000"/>
                  </a:lnSpc>
                  <a:buNone/>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p>
              <a:p>
                <a:pPr marL="0" indent="0">
                  <a:lnSpc>
                    <a:spcPct val="100000"/>
                  </a:lnSpc>
                  <a:buNone/>
                </a:pPr>
                <a:endParaRPr lang="en-IN" sz="600" dirty="0"/>
              </a:p>
            </p:txBody>
          </p:sp>
        </mc:Choice>
        <mc:Fallback>
          <p:sp>
            <p:nvSpPr>
              <p:cNvPr id="8" name="TextBox 7">
                <a:extLst>
                  <a:ext uri="{FF2B5EF4-FFF2-40B4-BE49-F238E27FC236}">
                    <a16:creationId xmlns:a16="http://schemas.microsoft.com/office/drawing/2014/main" id="{85842A46-F52D-5FE0-C7CC-BCBE044C0FB5}"/>
                  </a:ext>
                </a:extLst>
              </p:cNvPr>
              <p:cNvSpPr txBox="1">
                <a:spLocks noRot="1" noChangeAspect="1" noMove="1" noResize="1" noEditPoints="1" noAdjustHandles="1" noChangeArrowheads="1" noChangeShapeType="1" noTextEdit="1"/>
              </p:cNvSpPr>
              <p:nvPr/>
            </p:nvSpPr>
            <p:spPr>
              <a:xfrm>
                <a:off x="0" y="676644"/>
                <a:ext cx="11706578" cy="10705751"/>
              </a:xfrm>
              <a:prstGeom prst="rect">
                <a:avLst/>
              </a:prstGeom>
              <a:blipFill>
                <a:blip r:embed="rId4"/>
                <a:stretch>
                  <a:fillRect l="-208" t="-171"/>
                </a:stretch>
              </a:blipFill>
            </p:spPr>
            <p:txBody>
              <a:bodyPr/>
              <a:lstStyle/>
              <a:p>
                <a:r>
                  <a:rPr lang="en-IN">
                    <a:noFill/>
                  </a:rPr>
                  <a:t> </a:t>
                </a:r>
              </a:p>
            </p:txBody>
          </p:sp>
        </mc:Fallback>
      </mc:AlternateContent>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pic>
        <p:nvPicPr>
          <p:cNvPr id="9" name="Picture 8">
            <a:extLst>
              <a:ext uri="{FF2B5EF4-FFF2-40B4-BE49-F238E27FC236}">
                <a16:creationId xmlns:a16="http://schemas.microsoft.com/office/drawing/2014/main" id="{B40669EE-F24F-EC05-6BCB-C98C02F4E422}"/>
              </a:ext>
            </a:extLst>
          </p:cNvPr>
          <p:cNvPicPr>
            <a:picLocks noChangeAspect="1"/>
          </p:cNvPicPr>
          <p:nvPr/>
        </p:nvPicPr>
        <p:blipFill>
          <a:blip r:embed="rId5"/>
          <a:stretch>
            <a:fillRect/>
          </a:stretch>
        </p:blipFill>
        <p:spPr>
          <a:xfrm>
            <a:off x="138506" y="1942028"/>
            <a:ext cx="2987249" cy="2401961"/>
          </a:xfrm>
          <a:prstGeom prst="rect">
            <a:avLst/>
          </a:prstGeom>
        </p:spPr>
      </p:pic>
      <p:pic>
        <p:nvPicPr>
          <p:cNvPr id="11" name="Picture 10">
            <a:extLst>
              <a:ext uri="{FF2B5EF4-FFF2-40B4-BE49-F238E27FC236}">
                <a16:creationId xmlns:a16="http://schemas.microsoft.com/office/drawing/2014/main" id="{9A9271A0-F809-27AB-2A48-B0811515B861}"/>
              </a:ext>
            </a:extLst>
          </p:cNvPr>
          <p:cNvPicPr>
            <a:picLocks noChangeAspect="1"/>
          </p:cNvPicPr>
          <p:nvPr/>
        </p:nvPicPr>
        <p:blipFill>
          <a:blip r:embed="rId6"/>
          <a:stretch>
            <a:fillRect/>
          </a:stretch>
        </p:blipFill>
        <p:spPr>
          <a:xfrm>
            <a:off x="8649479" y="3797559"/>
            <a:ext cx="2788642" cy="1712842"/>
          </a:xfrm>
          <a:prstGeom prst="rect">
            <a:avLst/>
          </a:prstGeom>
        </p:spPr>
      </p:pic>
      <p:sp>
        <p:nvSpPr>
          <p:cNvPr id="3" name="TextBox 2">
            <a:extLst>
              <a:ext uri="{FF2B5EF4-FFF2-40B4-BE49-F238E27FC236}">
                <a16:creationId xmlns:a16="http://schemas.microsoft.com/office/drawing/2014/main" id="{4128AE08-D475-0A46-D026-3B2BD3F56658}"/>
              </a:ext>
            </a:extLst>
          </p:cNvPr>
          <p:cNvSpPr txBox="1"/>
          <p:nvPr/>
        </p:nvSpPr>
        <p:spPr>
          <a:xfrm>
            <a:off x="138506" y="4393414"/>
            <a:ext cx="479618" cy="215444"/>
          </a:xfrm>
          <a:prstGeom prst="rect">
            <a:avLst/>
          </a:prstGeom>
          <a:noFill/>
        </p:spPr>
        <p:txBody>
          <a:bodyPr wrap="none" rtlCol="0">
            <a:spAutoFit/>
          </a:bodyPr>
          <a:lstStyle/>
          <a:p>
            <a:r>
              <a:rPr lang="en-IN" sz="800" dirty="0">
                <a:hlinkClick r:id="rId7"/>
              </a:rPr>
              <a:t>source</a:t>
            </a:r>
            <a:endParaRPr lang="en-IN" sz="800" dirty="0"/>
          </a:p>
        </p:txBody>
      </p:sp>
    </p:spTree>
    <p:extLst>
      <p:ext uri="{BB962C8B-B14F-4D97-AF65-F5344CB8AC3E}">
        <p14:creationId xmlns:p14="http://schemas.microsoft.com/office/powerpoint/2010/main" val="271263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Quantum electron tunneling</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11803231"/>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US" sz="1600" b="0" dirty="0"/>
              <a:t>In classical physics {particle property}, quantum tunneling doesn’t really make any sense. But in quantum physics {wave property}, the electron behaves as a wave and is represented by a wave function </a:t>
            </a:r>
            <a:r>
              <a:rPr lang="el-GR" sz="1600" b="0" dirty="0"/>
              <a:t>ψ(𝑥)</a:t>
            </a:r>
            <a:r>
              <a:rPr lang="en-US" sz="1600" b="0" dirty="0"/>
              <a:t>. The wave function exists throughout all of space. This means there's always a non-zero, however tiny, probability of finding the electron anywhere in the universe. Similarly, there is a probability that the electron can pass the barrier and exist on the other side of it. </a:t>
            </a:r>
          </a:p>
          <a:p>
            <a:pPr marL="354013" indent="-354013">
              <a:lnSpc>
                <a:spcPct val="100000"/>
              </a:lnSpc>
            </a:pPr>
            <a:r>
              <a:rPr lang="en-US" sz="1600" b="0" dirty="0"/>
              <a:t>Now, onto another point: how do the height and width of the barrier, affect the tunneling of the electrons?</a:t>
            </a:r>
          </a:p>
          <a:p>
            <a:pPr marL="354013" indent="-354013">
              <a:lnSpc>
                <a:spcPct val="100000"/>
              </a:lnSpc>
            </a:pPr>
            <a:r>
              <a:rPr lang="en-US" sz="1600" b="0" dirty="0"/>
              <a:t>Let us take a simple classical physics example to understand it. </a:t>
            </a:r>
          </a:p>
          <a:p>
            <a:pPr marL="3479800" lvl="8" indent="-354013">
              <a:buFont typeface="Arial" panose="020B0604020202020204" pitchFamily="34" charset="0"/>
              <a:buChar char="•"/>
            </a:pPr>
            <a:r>
              <a:rPr lang="en-US" sz="1600" dirty="0">
                <a:latin typeface="Arial" panose="020B0604020202020204" pitchFamily="34" charset="0"/>
                <a:cs typeface="Arial" panose="020B0604020202020204" pitchFamily="34" charset="0"/>
              </a:rPr>
              <a:t>Let us take a ball (in place of the electron) thrown from region 1 as shown, and in region 2 (barrier) alone, let the gravitational force (in place of the energy barrier) be directly proportional to the height of the potential barrier height. </a:t>
            </a:r>
          </a:p>
          <a:p>
            <a:pPr marL="3479800" lvl="8"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Effect of width:</a:t>
            </a:r>
            <a:r>
              <a:rPr lang="en-US" sz="1600" dirty="0">
                <a:latin typeface="Arial" panose="020B0604020202020204" pitchFamily="34" charset="0"/>
                <a:cs typeface="Arial" panose="020B0604020202020204" pitchFamily="34" charset="0"/>
              </a:rPr>
              <a:t> Here, if the width is too large, the ball may or may not cross region 2. Even if we decrease the width by a small amount, it doesn’t make any difference, as the ball can still not cross it. To effectively change the width length, we have to decrease the size of the barrier until it becomes less than the distance the ball travelled horizontally.</a:t>
            </a:r>
          </a:p>
          <a:p>
            <a:pPr marL="3479800" lvl="8"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Effect of height:</a:t>
            </a:r>
            <a:r>
              <a:rPr lang="en-US" sz="1600" dirty="0">
                <a:latin typeface="Arial" panose="020B0604020202020204" pitchFamily="34" charset="0"/>
                <a:cs typeface="Arial" panose="020B0604020202020204" pitchFamily="34" charset="0"/>
              </a:rPr>
              <a:t> Here, if the height of the barrier is even decreasing marginally, the vertical acceleration of the ball is increasing, making the rate at which the ball dies down a lot less. As we are dealing with acceleration, this is nearly twice as effective {more precisely squared} as the change in width. This is also true even in quantum mechanics, the tunneling current is very sensitive to the height of the barrier, and this has many physical applications, like Schottky contact gas sensors, etc. </a:t>
            </a:r>
          </a:p>
          <a:p>
            <a:pPr marL="354013" indent="-354013">
              <a:lnSpc>
                <a:spcPct val="100000"/>
              </a:lnSpc>
            </a:pPr>
            <a:endParaRPr lang="en-US" sz="1600" b="0" dirty="0"/>
          </a:p>
          <a:p>
            <a:pPr marL="354013" indent="-354013">
              <a:lnSpc>
                <a:spcPct val="100000"/>
              </a:lnSpc>
            </a:pPr>
            <a:endParaRPr lang="en-US" sz="1600" b="0" dirty="0"/>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a:lnSpc>
                <a:spcPct val="100000"/>
              </a:lnSpc>
            </a:pPr>
            <a:endParaRPr lang="en-US" sz="1600" b="0" dirty="0"/>
          </a:p>
          <a:p>
            <a:pPr>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0" indent="0">
              <a:lnSpc>
                <a:spcPct val="100000"/>
              </a:lnSpc>
              <a:buNone/>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p>
          <a:p>
            <a:pPr marL="0" indent="0">
              <a:lnSpc>
                <a:spcPct val="100000"/>
              </a:lnSpc>
              <a:buNone/>
            </a:pPr>
            <a:endParaRPr lang="en-IN" sz="600" dirty="0"/>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pic>
        <p:nvPicPr>
          <p:cNvPr id="5" name="Picture 4">
            <a:extLst>
              <a:ext uri="{FF2B5EF4-FFF2-40B4-BE49-F238E27FC236}">
                <a16:creationId xmlns:a16="http://schemas.microsoft.com/office/drawing/2014/main" id="{6D3A8DD2-B0A3-23FB-525E-303AA5808A52}"/>
              </a:ext>
            </a:extLst>
          </p:cNvPr>
          <p:cNvPicPr>
            <a:picLocks noChangeAspect="1"/>
          </p:cNvPicPr>
          <p:nvPr/>
        </p:nvPicPr>
        <p:blipFill>
          <a:blip r:embed="rId4"/>
          <a:stretch>
            <a:fillRect/>
          </a:stretch>
        </p:blipFill>
        <p:spPr>
          <a:xfrm rot="16200000">
            <a:off x="510414" y="2274783"/>
            <a:ext cx="2216727" cy="3079670"/>
          </a:xfrm>
          <a:prstGeom prst="rect">
            <a:avLst/>
          </a:prstGeom>
        </p:spPr>
      </p:pic>
    </p:spTree>
    <p:extLst>
      <p:ext uri="{BB962C8B-B14F-4D97-AF65-F5344CB8AC3E}">
        <p14:creationId xmlns:p14="http://schemas.microsoft.com/office/powerpoint/2010/main" val="3986424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Quantum electron tunneling</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6740307"/>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US" sz="1600" b="0" dirty="0"/>
              <a:t>As previously mentioned, in quantum mechanics, higher barriers lead to steeper drops in wave function magnitude, affecting tunneling probability in FTJs. Even slight changes in barrier height can impact current flow due to stronger opposing forces faced by particles. The change in the potential energy height of the barrier is generally considered the dominant factor.</a:t>
            </a:r>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a:lnSpc>
                <a:spcPct val="100000"/>
              </a:lnSpc>
            </a:pPr>
            <a:endParaRPr lang="en-US" sz="1600" b="0" dirty="0"/>
          </a:p>
          <a:p>
            <a:pPr>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0" indent="0">
              <a:lnSpc>
                <a:spcPct val="100000"/>
              </a:lnSpc>
              <a:buNone/>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p>
          <a:p>
            <a:pPr marL="0" indent="0">
              <a:lnSpc>
                <a:spcPct val="100000"/>
              </a:lnSpc>
              <a:buNone/>
            </a:pPr>
            <a:endParaRPr lang="en-IN" sz="600" dirty="0"/>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pic>
        <p:nvPicPr>
          <p:cNvPr id="7" name="Picture 6">
            <a:extLst>
              <a:ext uri="{FF2B5EF4-FFF2-40B4-BE49-F238E27FC236}">
                <a16:creationId xmlns:a16="http://schemas.microsoft.com/office/drawing/2014/main" id="{C495F604-D002-BC46-FACD-95EC924279B2}"/>
              </a:ext>
            </a:extLst>
          </p:cNvPr>
          <p:cNvPicPr>
            <a:picLocks noChangeAspect="1"/>
          </p:cNvPicPr>
          <p:nvPr/>
        </p:nvPicPr>
        <p:blipFill>
          <a:blip r:embed="rId4"/>
          <a:stretch>
            <a:fillRect/>
          </a:stretch>
        </p:blipFill>
        <p:spPr>
          <a:xfrm>
            <a:off x="2362417" y="2003782"/>
            <a:ext cx="1838011" cy="1501507"/>
          </a:xfrm>
          <a:prstGeom prst="rect">
            <a:avLst/>
          </a:prstGeom>
        </p:spPr>
      </p:pic>
      <p:pic>
        <p:nvPicPr>
          <p:cNvPr id="10" name="Picture 9">
            <a:extLst>
              <a:ext uri="{FF2B5EF4-FFF2-40B4-BE49-F238E27FC236}">
                <a16:creationId xmlns:a16="http://schemas.microsoft.com/office/drawing/2014/main" id="{DB5C2DBE-EB7F-FE2D-5B69-1D11454DFCF7}"/>
              </a:ext>
            </a:extLst>
          </p:cNvPr>
          <p:cNvPicPr>
            <a:picLocks noChangeAspect="1"/>
          </p:cNvPicPr>
          <p:nvPr/>
        </p:nvPicPr>
        <p:blipFill>
          <a:blip r:embed="rId5"/>
          <a:stretch>
            <a:fillRect/>
          </a:stretch>
        </p:blipFill>
        <p:spPr>
          <a:xfrm>
            <a:off x="4618945" y="2013706"/>
            <a:ext cx="2560292" cy="1501507"/>
          </a:xfrm>
          <a:prstGeom prst="rect">
            <a:avLst/>
          </a:prstGeom>
        </p:spPr>
      </p:pic>
      <p:pic>
        <p:nvPicPr>
          <p:cNvPr id="12" name="Picture 11">
            <a:extLst>
              <a:ext uri="{FF2B5EF4-FFF2-40B4-BE49-F238E27FC236}">
                <a16:creationId xmlns:a16="http://schemas.microsoft.com/office/drawing/2014/main" id="{116DE240-B9E2-65BD-F7CF-4F3A74812B1A}"/>
              </a:ext>
            </a:extLst>
          </p:cNvPr>
          <p:cNvPicPr>
            <a:picLocks noChangeAspect="1"/>
          </p:cNvPicPr>
          <p:nvPr/>
        </p:nvPicPr>
        <p:blipFill>
          <a:blip r:embed="rId6"/>
          <a:stretch>
            <a:fillRect/>
          </a:stretch>
        </p:blipFill>
        <p:spPr>
          <a:xfrm>
            <a:off x="226518" y="2013706"/>
            <a:ext cx="2068091" cy="1506587"/>
          </a:xfrm>
          <a:prstGeom prst="rect">
            <a:avLst/>
          </a:prstGeom>
        </p:spPr>
      </p:pic>
      <p:sp>
        <p:nvSpPr>
          <p:cNvPr id="13" name="TextBox 12">
            <a:extLst>
              <a:ext uri="{FF2B5EF4-FFF2-40B4-BE49-F238E27FC236}">
                <a16:creationId xmlns:a16="http://schemas.microsoft.com/office/drawing/2014/main" id="{6E691DFB-6A65-0A94-5AAE-D9AE3871497C}"/>
              </a:ext>
            </a:extLst>
          </p:cNvPr>
          <p:cNvSpPr txBox="1"/>
          <p:nvPr/>
        </p:nvSpPr>
        <p:spPr>
          <a:xfrm>
            <a:off x="117894" y="1447235"/>
            <a:ext cx="4753224" cy="369332"/>
          </a:xfrm>
          <a:prstGeom prst="rect">
            <a:avLst/>
          </a:prstGeom>
          <a:noFill/>
        </p:spPr>
        <p:txBody>
          <a:bodyPr wrap="none" rtlCol="0">
            <a:spAutoFit/>
          </a:bodyPr>
          <a:lstStyle/>
          <a:p>
            <a:r>
              <a:rPr lang="en-IN" dirty="0"/>
              <a:t>Effect of barrier width on the electron tunnelling:</a:t>
            </a:r>
          </a:p>
        </p:txBody>
      </p:sp>
      <p:sp>
        <p:nvSpPr>
          <p:cNvPr id="14" name="TextBox 13">
            <a:extLst>
              <a:ext uri="{FF2B5EF4-FFF2-40B4-BE49-F238E27FC236}">
                <a16:creationId xmlns:a16="http://schemas.microsoft.com/office/drawing/2014/main" id="{ADA87FED-1A86-2878-764E-67197A6AC18D}"/>
              </a:ext>
            </a:extLst>
          </p:cNvPr>
          <p:cNvSpPr txBox="1"/>
          <p:nvPr/>
        </p:nvSpPr>
        <p:spPr>
          <a:xfrm>
            <a:off x="117894" y="1757561"/>
            <a:ext cx="974033" cy="246221"/>
          </a:xfrm>
          <a:prstGeom prst="rect">
            <a:avLst/>
          </a:prstGeom>
          <a:noFill/>
        </p:spPr>
        <p:txBody>
          <a:bodyPr wrap="square" rtlCol="0">
            <a:spAutoFit/>
          </a:bodyPr>
          <a:lstStyle/>
          <a:p>
            <a:r>
              <a:rPr lang="en-IN" sz="1000" dirty="0"/>
              <a:t>Case-1 </a:t>
            </a:r>
          </a:p>
        </p:txBody>
      </p:sp>
      <p:sp>
        <p:nvSpPr>
          <p:cNvPr id="15" name="TextBox 14">
            <a:extLst>
              <a:ext uri="{FF2B5EF4-FFF2-40B4-BE49-F238E27FC236}">
                <a16:creationId xmlns:a16="http://schemas.microsoft.com/office/drawing/2014/main" id="{B47AF85D-F3E9-6CDF-008C-9542143CE0EB}"/>
              </a:ext>
            </a:extLst>
          </p:cNvPr>
          <p:cNvSpPr txBox="1"/>
          <p:nvPr/>
        </p:nvSpPr>
        <p:spPr>
          <a:xfrm>
            <a:off x="4501995" y="1757561"/>
            <a:ext cx="974033" cy="246221"/>
          </a:xfrm>
          <a:prstGeom prst="rect">
            <a:avLst/>
          </a:prstGeom>
          <a:noFill/>
        </p:spPr>
        <p:txBody>
          <a:bodyPr wrap="square" rtlCol="0">
            <a:spAutoFit/>
          </a:bodyPr>
          <a:lstStyle/>
          <a:p>
            <a:r>
              <a:rPr lang="en-IN" sz="1000" dirty="0"/>
              <a:t>Case-2</a:t>
            </a:r>
          </a:p>
        </p:txBody>
      </p:sp>
      <p:sp>
        <p:nvSpPr>
          <p:cNvPr id="16" name="TextBox 15">
            <a:extLst>
              <a:ext uri="{FF2B5EF4-FFF2-40B4-BE49-F238E27FC236}">
                <a16:creationId xmlns:a16="http://schemas.microsoft.com/office/drawing/2014/main" id="{4EB15EE1-A8F3-AE16-CB31-A2E892236ABD}"/>
              </a:ext>
            </a:extLst>
          </p:cNvPr>
          <p:cNvSpPr txBox="1"/>
          <p:nvPr/>
        </p:nvSpPr>
        <p:spPr>
          <a:xfrm>
            <a:off x="7307255" y="2003782"/>
            <a:ext cx="4271305" cy="1477328"/>
          </a:xfrm>
          <a:prstGeom prst="rect">
            <a:avLst/>
          </a:prstGeom>
          <a:noFill/>
        </p:spPr>
        <p:txBody>
          <a:bodyPr wrap="square" rtlCol="0">
            <a:spAutoFit/>
          </a:bodyPr>
          <a:lstStyle/>
          <a:p>
            <a:pPr marL="285750" indent="-285750">
              <a:buFont typeface="Arial" panose="020B0604020202020204" pitchFamily="34" charset="0"/>
              <a:buChar char="•"/>
            </a:pPr>
            <a:r>
              <a:rPr lang="en-IN" dirty="0"/>
              <a:t>In case 1, the amplitude of the electron wave decreases rapidly, and the probability of crossing the barrier is low.</a:t>
            </a:r>
          </a:p>
          <a:p>
            <a:pPr marL="285750" indent="-285750">
              <a:buFont typeface="Arial" panose="020B0604020202020204" pitchFamily="34" charset="0"/>
              <a:buChar char="•"/>
            </a:pPr>
            <a:r>
              <a:rPr lang="en-IN" dirty="0"/>
              <a:t>In case 2, due to low width the electron wave can pass through the barrier. </a:t>
            </a:r>
          </a:p>
        </p:txBody>
      </p:sp>
      <p:sp>
        <p:nvSpPr>
          <p:cNvPr id="17" name="TextBox 16">
            <a:extLst>
              <a:ext uri="{FF2B5EF4-FFF2-40B4-BE49-F238E27FC236}">
                <a16:creationId xmlns:a16="http://schemas.microsoft.com/office/drawing/2014/main" id="{C87D56D1-FC40-BB94-6268-51A9C7BC7DB8}"/>
              </a:ext>
            </a:extLst>
          </p:cNvPr>
          <p:cNvSpPr txBox="1"/>
          <p:nvPr/>
        </p:nvSpPr>
        <p:spPr>
          <a:xfrm>
            <a:off x="117894" y="3676574"/>
            <a:ext cx="4844596" cy="369332"/>
          </a:xfrm>
          <a:prstGeom prst="rect">
            <a:avLst/>
          </a:prstGeom>
          <a:noFill/>
        </p:spPr>
        <p:txBody>
          <a:bodyPr wrap="none" rtlCol="0">
            <a:spAutoFit/>
          </a:bodyPr>
          <a:lstStyle/>
          <a:p>
            <a:r>
              <a:rPr lang="en-IN" dirty="0"/>
              <a:t>Effect of barrier height on the electron tunnelling:</a:t>
            </a:r>
          </a:p>
        </p:txBody>
      </p:sp>
      <p:pic>
        <p:nvPicPr>
          <p:cNvPr id="21" name="Picture 20">
            <a:extLst>
              <a:ext uri="{FF2B5EF4-FFF2-40B4-BE49-F238E27FC236}">
                <a16:creationId xmlns:a16="http://schemas.microsoft.com/office/drawing/2014/main" id="{CD58E315-5F57-683E-CCC1-1E8BFB728B9D}"/>
              </a:ext>
            </a:extLst>
          </p:cNvPr>
          <p:cNvPicPr>
            <a:picLocks noChangeAspect="1"/>
          </p:cNvPicPr>
          <p:nvPr/>
        </p:nvPicPr>
        <p:blipFill>
          <a:blip r:embed="rId7"/>
          <a:stretch>
            <a:fillRect/>
          </a:stretch>
        </p:blipFill>
        <p:spPr>
          <a:xfrm rot="16200000">
            <a:off x="1023607" y="3248820"/>
            <a:ext cx="1550580" cy="3144753"/>
          </a:xfrm>
          <a:prstGeom prst="rect">
            <a:avLst/>
          </a:prstGeom>
        </p:spPr>
      </p:pic>
      <p:pic>
        <p:nvPicPr>
          <p:cNvPr id="23" name="Picture 22">
            <a:extLst>
              <a:ext uri="{FF2B5EF4-FFF2-40B4-BE49-F238E27FC236}">
                <a16:creationId xmlns:a16="http://schemas.microsoft.com/office/drawing/2014/main" id="{2DAA1D0C-6741-4C38-D101-4171BB4FC0A6}"/>
              </a:ext>
            </a:extLst>
          </p:cNvPr>
          <p:cNvPicPr>
            <a:picLocks noChangeAspect="1"/>
          </p:cNvPicPr>
          <p:nvPr/>
        </p:nvPicPr>
        <p:blipFill>
          <a:blip r:embed="rId8"/>
          <a:stretch>
            <a:fillRect/>
          </a:stretch>
        </p:blipFill>
        <p:spPr>
          <a:xfrm rot="16200000">
            <a:off x="4905263" y="3322510"/>
            <a:ext cx="1569141" cy="2978809"/>
          </a:xfrm>
          <a:prstGeom prst="rect">
            <a:avLst/>
          </a:prstGeom>
        </p:spPr>
      </p:pic>
      <p:sp>
        <p:nvSpPr>
          <p:cNvPr id="24" name="TextBox 23">
            <a:extLst>
              <a:ext uri="{FF2B5EF4-FFF2-40B4-BE49-F238E27FC236}">
                <a16:creationId xmlns:a16="http://schemas.microsoft.com/office/drawing/2014/main" id="{3EDD27E5-B0E3-4CC7-3FE8-0D3A8C5308BD}"/>
              </a:ext>
            </a:extLst>
          </p:cNvPr>
          <p:cNvSpPr txBox="1"/>
          <p:nvPr/>
        </p:nvSpPr>
        <p:spPr>
          <a:xfrm>
            <a:off x="7307255" y="4027343"/>
            <a:ext cx="4271305" cy="1477328"/>
          </a:xfrm>
          <a:prstGeom prst="rect">
            <a:avLst/>
          </a:prstGeom>
          <a:noFill/>
        </p:spPr>
        <p:txBody>
          <a:bodyPr wrap="square" rtlCol="0">
            <a:spAutoFit/>
          </a:bodyPr>
          <a:lstStyle/>
          <a:p>
            <a:pPr marL="285750" indent="-285750">
              <a:buFont typeface="Arial" panose="020B0604020202020204" pitchFamily="34" charset="0"/>
              <a:buChar char="•"/>
            </a:pPr>
            <a:r>
              <a:rPr lang="en-IN" dirty="0"/>
              <a:t>In case 1, the amplitude of the electron wave decreases rapidly, and the probability of crossing the barrier is low.</a:t>
            </a:r>
          </a:p>
          <a:p>
            <a:pPr marL="285750" indent="-285750">
              <a:buFont typeface="Arial" panose="020B0604020202020204" pitchFamily="34" charset="0"/>
              <a:buChar char="•"/>
            </a:pPr>
            <a:r>
              <a:rPr lang="en-IN" dirty="0"/>
              <a:t>In case 2, due to low height the electron wave can pass through the barrier. </a:t>
            </a:r>
          </a:p>
        </p:txBody>
      </p:sp>
      <p:sp>
        <p:nvSpPr>
          <p:cNvPr id="25" name="TextBox 24">
            <a:extLst>
              <a:ext uri="{FF2B5EF4-FFF2-40B4-BE49-F238E27FC236}">
                <a16:creationId xmlns:a16="http://schemas.microsoft.com/office/drawing/2014/main" id="{EC37C28A-149A-057D-A278-768FB1092711}"/>
              </a:ext>
            </a:extLst>
          </p:cNvPr>
          <p:cNvSpPr txBox="1"/>
          <p:nvPr/>
        </p:nvSpPr>
        <p:spPr>
          <a:xfrm>
            <a:off x="6679413" y="3480478"/>
            <a:ext cx="627842" cy="230832"/>
          </a:xfrm>
          <a:prstGeom prst="rect">
            <a:avLst/>
          </a:prstGeom>
          <a:noFill/>
        </p:spPr>
        <p:txBody>
          <a:bodyPr wrap="square" rtlCol="0">
            <a:spAutoFit/>
          </a:bodyPr>
          <a:lstStyle/>
          <a:p>
            <a:r>
              <a:rPr lang="en-IN" sz="900" dirty="0">
                <a:hlinkClick r:id="rId9"/>
              </a:rPr>
              <a:t>Source</a:t>
            </a:r>
            <a:endParaRPr lang="en-IN" sz="900" dirty="0"/>
          </a:p>
        </p:txBody>
      </p:sp>
    </p:spTree>
    <p:extLst>
      <p:ext uri="{BB962C8B-B14F-4D97-AF65-F5344CB8AC3E}">
        <p14:creationId xmlns:p14="http://schemas.microsoft.com/office/powerpoint/2010/main" val="3987843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In-plane tunneling and Out-plane tunneling</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9525685"/>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US" sz="1600" b="0" dirty="0"/>
              <a:t>The main difference between in-plane and out-of-plane tunneling lies in the direction of tunneling and the associated dimensional confinement. Here are the key distinctions between the two:</a:t>
            </a:r>
          </a:p>
          <a:p>
            <a:pPr marL="354013" indent="-354013">
              <a:lnSpc>
                <a:spcPct val="100000"/>
              </a:lnSpc>
            </a:pPr>
            <a:r>
              <a:rPr lang="en-US" sz="1600" u="sng" dirty="0"/>
              <a:t>In-Plane Tunneling:</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Direction:</a:t>
            </a:r>
            <a:r>
              <a:rPr lang="en-US" sz="1600" dirty="0">
                <a:latin typeface="Arial" panose="020B0604020202020204" pitchFamily="34" charset="0"/>
                <a:cs typeface="Arial" panose="020B0604020202020204" pitchFamily="34" charset="0"/>
              </a:rPr>
              <a:t> Charge carriers tunnel within a flat surface, parallel to the material layers.</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Confinement:</a:t>
            </a:r>
            <a:r>
              <a:rPr lang="en-US" sz="1600" dirty="0">
                <a:latin typeface="Arial" panose="020B0604020202020204" pitchFamily="34" charset="0"/>
                <a:cs typeface="Arial" panose="020B0604020202020204" pitchFamily="34" charset="0"/>
              </a:rPr>
              <a:t> Movement is limited to the material's plane, encountering barriers perpendicular to this plane.</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Applications:</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Used in devices where charge transport happens mainly within a flat plane, like tunnel junctions and graphene.</a:t>
            </a:r>
          </a:p>
          <a:p>
            <a:pPr marL="354013" indent="-354013">
              <a:lnSpc>
                <a:spcPct val="100000"/>
              </a:lnSpc>
            </a:pPr>
            <a:r>
              <a:rPr lang="en-US" sz="1600" b="0" dirty="0"/>
              <a:t>Out-of-Plane Tunneling:</a:t>
            </a:r>
          </a:p>
          <a:p>
            <a:pPr marL="736600" lvl="2" indent="-354013"/>
            <a:endParaRPr lang="en-US" sz="600" b="0" dirty="0"/>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Direction:</a:t>
            </a:r>
            <a:r>
              <a:rPr lang="en-US" sz="1600" dirty="0">
                <a:latin typeface="Arial" panose="020B0604020202020204" pitchFamily="34" charset="0"/>
                <a:cs typeface="Arial" panose="020B0604020202020204" pitchFamily="34" charset="0"/>
              </a:rPr>
              <a:t> Charge carriers tunnel through barriers perpendicular to the material layers.</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Confinement:</a:t>
            </a:r>
            <a:r>
              <a:rPr lang="en-US" sz="1600" dirty="0">
                <a:latin typeface="Arial" panose="020B0604020202020204" pitchFamily="34" charset="0"/>
                <a:cs typeface="Arial" panose="020B0604020202020204" pitchFamily="34" charset="0"/>
              </a:rPr>
              <a:t> Carriers move between layers, with tunneling happening perpendicular to these layers.</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Applications:</a:t>
            </a:r>
            <a:r>
              <a:rPr lang="en-US" sz="1600" dirty="0">
                <a:latin typeface="Arial" panose="020B0604020202020204" pitchFamily="34" charset="0"/>
                <a:cs typeface="Arial" panose="020B0604020202020204" pitchFamily="34" charset="0"/>
              </a:rPr>
              <a:t> Applied in structures where charge transport occurs between stacked layers, as seen in tunnel diodes and quantum well lasers.</a:t>
            </a: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a:lnSpc>
                <a:spcPct val="100000"/>
              </a:lnSpc>
            </a:pPr>
            <a:endParaRPr lang="en-US" sz="1600" b="0" dirty="0"/>
          </a:p>
          <a:p>
            <a:pPr>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0" indent="0">
              <a:lnSpc>
                <a:spcPct val="100000"/>
              </a:lnSpc>
              <a:buNone/>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p>
          <a:p>
            <a:pPr marL="0" indent="0">
              <a:lnSpc>
                <a:spcPct val="100000"/>
              </a:lnSpc>
              <a:buNone/>
            </a:pPr>
            <a:endParaRPr lang="en-IN" sz="600" dirty="0"/>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pic>
        <p:nvPicPr>
          <p:cNvPr id="3" name="Picture 2">
            <a:extLst>
              <a:ext uri="{FF2B5EF4-FFF2-40B4-BE49-F238E27FC236}">
                <a16:creationId xmlns:a16="http://schemas.microsoft.com/office/drawing/2014/main" id="{EA50248A-07AA-05FB-4B1B-E19878565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6132" y="3906982"/>
            <a:ext cx="2659409" cy="1611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BB838B-BB41-8C98-C2A7-D2A1464A39DD}"/>
              </a:ext>
            </a:extLst>
          </p:cNvPr>
          <p:cNvSpPr txBox="1"/>
          <p:nvPr/>
        </p:nvSpPr>
        <p:spPr>
          <a:xfrm>
            <a:off x="3483122" y="4562763"/>
            <a:ext cx="2040943" cy="369332"/>
          </a:xfrm>
          <a:prstGeom prst="rect">
            <a:avLst/>
          </a:prstGeom>
          <a:noFill/>
        </p:spPr>
        <p:txBody>
          <a:bodyPr wrap="none" rtlCol="0">
            <a:spAutoFit/>
          </a:bodyPr>
          <a:lstStyle/>
          <a:p>
            <a:r>
              <a:rPr lang="en-IN" dirty="0"/>
              <a:t>In-plane tunnelling:</a:t>
            </a:r>
          </a:p>
        </p:txBody>
      </p:sp>
      <p:sp>
        <p:nvSpPr>
          <p:cNvPr id="7" name="TextBox 6">
            <a:extLst>
              <a:ext uri="{FF2B5EF4-FFF2-40B4-BE49-F238E27FC236}">
                <a16:creationId xmlns:a16="http://schemas.microsoft.com/office/drawing/2014/main" id="{09711259-BF1F-8C51-B0BF-3096C0EE8824}"/>
              </a:ext>
            </a:extLst>
          </p:cNvPr>
          <p:cNvSpPr txBox="1"/>
          <p:nvPr/>
        </p:nvSpPr>
        <p:spPr>
          <a:xfrm>
            <a:off x="8777346" y="4528117"/>
            <a:ext cx="857927" cy="369332"/>
          </a:xfrm>
          <a:prstGeom prst="rect">
            <a:avLst/>
          </a:prstGeom>
          <a:noFill/>
        </p:spPr>
        <p:txBody>
          <a:bodyPr wrap="none" rtlCol="0">
            <a:spAutoFit/>
          </a:bodyPr>
          <a:lstStyle/>
          <a:p>
            <a:r>
              <a:rPr lang="en-IN" dirty="0">
                <a:hlinkClick r:id="rId5"/>
              </a:rPr>
              <a:t>Source</a:t>
            </a:r>
            <a:endParaRPr lang="en-IN" dirty="0"/>
          </a:p>
        </p:txBody>
      </p:sp>
      <p:cxnSp>
        <p:nvCxnSpPr>
          <p:cNvPr id="10" name="Straight Arrow Connector 9">
            <a:extLst>
              <a:ext uri="{FF2B5EF4-FFF2-40B4-BE49-F238E27FC236}">
                <a16:creationId xmlns:a16="http://schemas.microsoft.com/office/drawing/2014/main" id="{72D4EEF0-3AB0-2E9D-5938-D7F7116FEAD9}"/>
              </a:ext>
            </a:extLst>
          </p:cNvPr>
          <p:cNvCxnSpPr/>
          <p:nvPr/>
        </p:nvCxnSpPr>
        <p:spPr>
          <a:xfrm flipH="1">
            <a:off x="3011055" y="5172364"/>
            <a:ext cx="3084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E1585A-C708-41BB-8DE9-3DC95E10FBEF}"/>
              </a:ext>
            </a:extLst>
          </p:cNvPr>
          <p:cNvSpPr txBox="1"/>
          <p:nvPr/>
        </p:nvSpPr>
        <p:spPr>
          <a:xfrm>
            <a:off x="1034473" y="4261139"/>
            <a:ext cx="1976582" cy="1323439"/>
          </a:xfrm>
          <a:prstGeom prst="rect">
            <a:avLst/>
          </a:prstGeom>
          <a:noFill/>
        </p:spPr>
        <p:txBody>
          <a:bodyPr wrap="square" rtlCol="0">
            <a:spAutoFit/>
          </a:bodyPr>
          <a:lstStyle/>
          <a:p>
            <a:r>
              <a:rPr lang="en-IN" sz="1600" dirty="0">
                <a:latin typeface="Arial" panose="020B0604020202020204" pitchFamily="34" charset="0"/>
                <a:cs typeface="Arial" panose="020B0604020202020204" pitchFamily="34" charset="0"/>
              </a:rPr>
              <a:t>This has been discussed in the previous slide and is related to quantum tunnelling </a:t>
            </a:r>
          </a:p>
        </p:txBody>
      </p:sp>
      <p:sp>
        <p:nvSpPr>
          <p:cNvPr id="12" name="Rectangle 11">
            <a:extLst>
              <a:ext uri="{FF2B5EF4-FFF2-40B4-BE49-F238E27FC236}">
                <a16:creationId xmlns:a16="http://schemas.microsoft.com/office/drawing/2014/main" id="{62847237-5040-255B-802A-7D8F270BC984}"/>
              </a:ext>
            </a:extLst>
          </p:cNvPr>
          <p:cNvSpPr/>
          <p:nvPr/>
        </p:nvSpPr>
        <p:spPr>
          <a:xfrm>
            <a:off x="1016000" y="4248727"/>
            <a:ext cx="1995055" cy="133927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709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Transport mechanisms of electrons through barrier</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7518400" cy="8402300"/>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US" sz="1600" u="sng" dirty="0"/>
              <a:t>Direct Tunnelling:</a:t>
            </a:r>
            <a:r>
              <a:rPr lang="en-US" sz="1600" b="0" dirty="0"/>
              <a:t>  </a:t>
            </a:r>
          </a:p>
          <a:p>
            <a:pPr marL="736600" lvl="2" indent="-354013">
              <a:buFont typeface="Arial" panose="020B0604020202020204" pitchFamily="34" charset="0"/>
              <a:buChar char="•"/>
            </a:pPr>
            <a:r>
              <a:rPr lang="en-US" sz="1600" dirty="0">
                <a:latin typeface="Arial" panose="020B0604020202020204" pitchFamily="34" charset="0"/>
                <a:cs typeface="Arial" panose="020B0604020202020204" pitchFamily="34" charset="0"/>
              </a:rPr>
              <a:t>Direct tunneling occurs when electrons pass through a thin insulating layer, like a ferroelectric tunnel barrier, without needing intermediate energy states. </a:t>
            </a:r>
          </a:p>
          <a:p>
            <a:pPr marL="736600" lvl="2" indent="-354013">
              <a:buFont typeface="Arial" panose="020B0604020202020204" pitchFamily="34" charset="0"/>
              <a:buChar char="•"/>
            </a:pPr>
            <a:r>
              <a:rPr lang="en-US" sz="1600" dirty="0">
                <a:latin typeface="Arial" panose="020B0604020202020204" pitchFamily="34" charset="0"/>
                <a:cs typeface="Arial" panose="020B0604020202020204" pitchFamily="34" charset="0"/>
              </a:rPr>
              <a:t>Electrons directly traverse from one electrode to another through the barrier, with tunneling probability exponentially tied to barrier thickness and height, as discussed earlier.</a:t>
            </a:r>
            <a:endParaRPr lang="en-US" sz="1600" dirty="0"/>
          </a:p>
          <a:p>
            <a:pPr marL="354013" indent="-354013">
              <a:lnSpc>
                <a:spcPct val="100000"/>
              </a:lnSpc>
            </a:pPr>
            <a:r>
              <a:rPr lang="en-US" sz="1600" u="sng" dirty="0">
                <a:latin typeface="Arial" panose="020B0604020202020204" pitchFamily="34" charset="0"/>
                <a:cs typeface="Arial" panose="020B0604020202020204" pitchFamily="34" charset="0"/>
              </a:rPr>
              <a:t>Fowler </a:t>
            </a:r>
            <a:r>
              <a:rPr lang="en-US" sz="1600" u="sng" dirty="0" err="1">
                <a:latin typeface="Arial" panose="020B0604020202020204" pitchFamily="34" charset="0"/>
                <a:cs typeface="Arial" panose="020B0604020202020204" pitchFamily="34" charset="0"/>
              </a:rPr>
              <a:t>Nordheim</a:t>
            </a:r>
            <a:r>
              <a:rPr lang="en-US" sz="1600" u="sng" dirty="0">
                <a:latin typeface="Arial" panose="020B0604020202020204" pitchFamily="34" charset="0"/>
                <a:cs typeface="Arial" panose="020B0604020202020204" pitchFamily="34" charset="0"/>
              </a:rPr>
              <a:t> Tunnelling:</a:t>
            </a:r>
          </a:p>
          <a:p>
            <a:pPr marL="736600" lvl="2" indent="-354013">
              <a:buFont typeface="Arial" panose="020B0604020202020204" pitchFamily="34" charset="0"/>
              <a:buChar char="•"/>
            </a:pPr>
            <a:r>
              <a:rPr lang="en-US" sz="1600" dirty="0">
                <a:latin typeface="Arial" panose="020B0604020202020204" pitchFamily="34" charset="0"/>
                <a:cs typeface="Arial" panose="020B0604020202020204" pitchFamily="34" charset="0"/>
              </a:rPr>
              <a:t>Fowler-</a:t>
            </a:r>
            <a:r>
              <a:rPr lang="en-US" sz="1600" dirty="0" err="1">
                <a:latin typeface="Arial" panose="020B0604020202020204" pitchFamily="34" charset="0"/>
                <a:cs typeface="Arial" panose="020B0604020202020204" pitchFamily="34" charset="0"/>
              </a:rPr>
              <a:t>Nordheim</a:t>
            </a:r>
            <a:r>
              <a:rPr lang="en-US" sz="1600" dirty="0">
                <a:latin typeface="Arial" panose="020B0604020202020204" pitchFamily="34" charset="0"/>
                <a:cs typeface="Arial" panose="020B0604020202020204" pitchFamily="34" charset="0"/>
              </a:rPr>
              <a:t> tunneling happens when a potent electric field is applied to a thin insulating barrier. </a:t>
            </a:r>
          </a:p>
          <a:p>
            <a:pPr marL="736600" lvl="2" indent="-354013">
              <a:buFont typeface="Arial" panose="020B0604020202020204" pitchFamily="34" charset="0"/>
              <a:buChar char="•"/>
            </a:pPr>
            <a:r>
              <a:rPr lang="en-US" sz="1600" dirty="0">
                <a:latin typeface="Arial" panose="020B0604020202020204" pitchFamily="34" charset="0"/>
                <a:cs typeface="Arial" panose="020B0604020202020204" pitchFamily="34" charset="0"/>
              </a:rPr>
              <a:t>Electrons tunnel through by surmounting the potential barrier via a mix of quantum tunneling and classical field emission.</a:t>
            </a:r>
            <a:endParaRPr lang="en-US" sz="1600" b="0" dirty="0">
              <a:latin typeface="Arial" panose="020B0604020202020204" pitchFamily="34" charset="0"/>
              <a:cs typeface="Arial" panose="020B0604020202020204" pitchFamily="34" charset="0"/>
            </a:endParaRPr>
          </a:p>
          <a:p>
            <a:pPr marL="354013" indent="-354013">
              <a:lnSpc>
                <a:spcPct val="100000"/>
              </a:lnSpc>
            </a:pPr>
            <a:r>
              <a:rPr lang="en-US" sz="1600" u="sng" dirty="0"/>
              <a:t>Thermionic Emission:</a:t>
            </a:r>
          </a:p>
          <a:p>
            <a:pPr marL="736600" lvl="2" indent="-354013">
              <a:buFont typeface="Arial" panose="020B0604020202020204" pitchFamily="34" charset="0"/>
              <a:buChar char="•"/>
            </a:pPr>
            <a:r>
              <a:rPr lang="en-US" sz="1600" dirty="0">
                <a:latin typeface="Arial" panose="020B0604020202020204" pitchFamily="34" charset="0"/>
                <a:cs typeface="Arial" panose="020B0604020202020204" pitchFamily="34" charset="0"/>
              </a:rPr>
              <a:t>Thermionic emission, also known as thermal electron emission or the Edison effect, is the phenomenon where electrons are liberated from a hot material due to the thermal energy they gain.</a:t>
            </a:r>
          </a:p>
          <a:p>
            <a:pPr marL="736600" lvl="2" indent="-354013">
              <a:buFont typeface="Arial" panose="020B0604020202020204" pitchFamily="34" charset="0"/>
              <a:buChar char="•"/>
            </a:pPr>
            <a:r>
              <a:rPr lang="en-US" sz="1600" dirty="0">
                <a:latin typeface="Arial" panose="020B0604020202020204" pitchFamily="34" charset="0"/>
                <a:cs typeface="Arial" panose="020B0604020202020204" pitchFamily="34" charset="0"/>
              </a:rPr>
              <a:t>As the barrier thickness increases, direct tunneling current decreases exponentially, leading to thermionic emission dominating the current flow.</a:t>
            </a: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latin typeface="Arial" panose="020B0604020202020204" pitchFamily="34" charset="0"/>
              <a:cs typeface="Arial" panose="020B0604020202020204" pitchFamily="34" charset="0"/>
            </a:endParaRPr>
          </a:p>
          <a:p>
            <a:pPr marL="0" indent="0">
              <a:lnSpc>
                <a:spcPct val="100000"/>
              </a:lnSpc>
              <a:buNone/>
            </a:pPr>
            <a:endParaRPr lang="en-US" sz="1600" b="0" dirty="0">
              <a:latin typeface="Arial" panose="020B0604020202020204" pitchFamily="34" charset="0"/>
              <a:cs typeface="Arial" panose="020B0604020202020204" pitchFamily="34" charset="0"/>
            </a:endParaRPr>
          </a:p>
          <a:p>
            <a:pPr marL="354013" indent="-354013">
              <a:lnSpc>
                <a:spcPct val="100000"/>
              </a:lnSpc>
            </a:pPr>
            <a:endParaRPr lang="en-US" sz="1600" b="0" dirty="0"/>
          </a:p>
          <a:p>
            <a:pPr marL="354013" indent="-354013">
              <a:lnSpc>
                <a:spcPct val="100000"/>
              </a:lnSpc>
            </a:pPr>
            <a:endParaRPr lang="en-US" sz="1600" b="0" dirty="0"/>
          </a:p>
          <a:p>
            <a:pPr marL="0" indent="0">
              <a:lnSpc>
                <a:spcPct val="100000"/>
              </a:lnSpc>
              <a:buNone/>
            </a:pPr>
            <a:endParaRPr lang="en-IN" sz="600" dirty="0"/>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pic>
        <p:nvPicPr>
          <p:cNvPr id="5" name="Picture 4">
            <a:extLst>
              <a:ext uri="{FF2B5EF4-FFF2-40B4-BE49-F238E27FC236}">
                <a16:creationId xmlns:a16="http://schemas.microsoft.com/office/drawing/2014/main" id="{31C7E3B6-12E5-182B-FD6C-7BA8676A6351}"/>
              </a:ext>
            </a:extLst>
          </p:cNvPr>
          <p:cNvPicPr>
            <a:picLocks noChangeAspect="1"/>
          </p:cNvPicPr>
          <p:nvPr/>
        </p:nvPicPr>
        <p:blipFill>
          <a:blip r:embed="rId4"/>
          <a:stretch>
            <a:fillRect/>
          </a:stretch>
        </p:blipFill>
        <p:spPr>
          <a:xfrm>
            <a:off x="7948913" y="841510"/>
            <a:ext cx="1486785" cy="1552864"/>
          </a:xfrm>
          <a:prstGeom prst="rect">
            <a:avLst/>
          </a:prstGeom>
        </p:spPr>
      </p:pic>
      <p:pic>
        <p:nvPicPr>
          <p:cNvPr id="7" name="Picture 6">
            <a:extLst>
              <a:ext uri="{FF2B5EF4-FFF2-40B4-BE49-F238E27FC236}">
                <a16:creationId xmlns:a16="http://schemas.microsoft.com/office/drawing/2014/main" id="{A122348F-0EDF-4B3D-B7B6-544F4A841C96}"/>
              </a:ext>
            </a:extLst>
          </p:cNvPr>
          <p:cNvPicPr>
            <a:picLocks noChangeAspect="1"/>
          </p:cNvPicPr>
          <p:nvPr/>
        </p:nvPicPr>
        <p:blipFill>
          <a:blip r:embed="rId5"/>
          <a:stretch>
            <a:fillRect/>
          </a:stretch>
        </p:blipFill>
        <p:spPr>
          <a:xfrm>
            <a:off x="7948913" y="2863710"/>
            <a:ext cx="1486785" cy="698857"/>
          </a:xfrm>
          <a:prstGeom prst="rect">
            <a:avLst/>
          </a:prstGeom>
        </p:spPr>
      </p:pic>
      <p:pic>
        <p:nvPicPr>
          <p:cNvPr id="10" name="Picture 9">
            <a:extLst>
              <a:ext uri="{FF2B5EF4-FFF2-40B4-BE49-F238E27FC236}">
                <a16:creationId xmlns:a16="http://schemas.microsoft.com/office/drawing/2014/main" id="{E4DDAE58-2991-F523-1EE8-C1016E99038B}"/>
              </a:ext>
            </a:extLst>
          </p:cNvPr>
          <p:cNvPicPr>
            <a:picLocks noChangeAspect="1"/>
          </p:cNvPicPr>
          <p:nvPr/>
        </p:nvPicPr>
        <p:blipFill>
          <a:blip r:embed="rId6"/>
          <a:stretch>
            <a:fillRect/>
          </a:stretch>
        </p:blipFill>
        <p:spPr>
          <a:xfrm>
            <a:off x="7948913" y="3847424"/>
            <a:ext cx="1401483" cy="1532686"/>
          </a:xfrm>
          <a:prstGeom prst="rect">
            <a:avLst/>
          </a:prstGeom>
        </p:spPr>
      </p:pic>
      <p:sp>
        <p:nvSpPr>
          <p:cNvPr id="11" name="TextBox 10">
            <a:extLst>
              <a:ext uri="{FF2B5EF4-FFF2-40B4-BE49-F238E27FC236}">
                <a16:creationId xmlns:a16="http://schemas.microsoft.com/office/drawing/2014/main" id="{F90EB5C9-21C8-ADDE-D7F7-76988BC9FE20}"/>
              </a:ext>
            </a:extLst>
          </p:cNvPr>
          <p:cNvSpPr txBox="1"/>
          <p:nvPr/>
        </p:nvSpPr>
        <p:spPr>
          <a:xfrm>
            <a:off x="10067636" y="2961427"/>
            <a:ext cx="857927" cy="369332"/>
          </a:xfrm>
          <a:prstGeom prst="rect">
            <a:avLst/>
          </a:prstGeom>
          <a:noFill/>
        </p:spPr>
        <p:txBody>
          <a:bodyPr wrap="none" rtlCol="0">
            <a:spAutoFit/>
          </a:bodyPr>
          <a:lstStyle/>
          <a:p>
            <a:r>
              <a:rPr lang="en-IN" dirty="0">
                <a:hlinkClick r:id="rId7"/>
              </a:rPr>
              <a:t>Source</a:t>
            </a:r>
            <a:endParaRPr lang="en-IN" dirty="0"/>
          </a:p>
        </p:txBody>
      </p:sp>
    </p:spTree>
    <p:extLst>
      <p:ext uri="{BB962C8B-B14F-4D97-AF65-F5344CB8AC3E}">
        <p14:creationId xmlns:p14="http://schemas.microsoft.com/office/powerpoint/2010/main" val="2464730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Steps for Write and Read operations in FJT</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5109091"/>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211137" lvl="1" indent="-285750">
              <a:buFont typeface="Wingdings" panose="05000000000000000000" pitchFamily="2" charset="2"/>
              <a:buChar char="Ø"/>
            </a:pPr>
            <a:r>
              <a:rPr lang="en-US" sz="1600" b="1" u="sng" dirty="0">
                <a:latin typeface="Arial" panose="020B0604020202020204" pitchFamily="34" charset="0"/>
                <a:cs typeface="Arial" panose="020B0604020202020204" pitchFamily="34" charset="0"/>
              </a:rPr>
              <a:t>Write operations:</a:t>
            </a:r>
          </a:p>
          <a:p>
            <a:pPr marL="1182687" lvl="3" indent="-342900">
              <a:buFont typeface="+mj-lt"/>
              <a:buAutoNum type="arabicPeriod"/>
            </a:pPr>
            <a:r>
              <a:rPr lang="en-US" sz="1600" b="1" u="sng" dirty="0">
                <a:latin typeface="Arial" panose="020B0604020202020204" pitchFamily="34" charset="0"/>
                <a:cs typeface="Arial" panose="020B0604020202020204" pitchFamily="34" charset="0"/>
              </a:rPr>
              <a:t>Initial State:</a:t>
            </a:r>
            <a:r>
              <a:rPr lang="en-US" sz="1600" dirty="0">
                <a:latin typeface="Arial" panose="020B0604020202020204" pitchFamily="34" charset="0"/>
                <a:cs typeface="Arial" panose="020B0604020202020204" pitchFamily="34" charset="0"/>
              </a:rPr>
              <a:t> The FTJ starts in a specific spontaneous polarization state, signifying stored information.</a:t>
            </a:r>
          </a:p>
          <a:p>
            <a:pPr marL="1182687" lvl="3" indent="-342900">
              <a:buFont typeface="+mj-lt"/>
              <a:buAutoNum type="arabicPeriod"/>
            </a:pPr>
            <a:r>
              <a:rPr lang="en-US" sz="1600" b="1" u="sng" dirty="0">
                <a:latin typeface="Arial" panose="020B0604020202020204" pitchFamily="34" charset="0"/>
                <a:cs typeface="Arial" panose="020B0604020202020204" pitchFamily="34" charset="0"/>
              </a:rPr>
              <a:t>Applying Write Voltage:</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 voltage pulse surpassing a threshold is applied to induce polarization switching.</a:t>
            </a:r>
          </a:p>
          <a:p>
            <a:pPr marL="1182687" lvl="3" indent="-342900">
              <a:buFont typeface="+mj-lt"/>
              <a:buAutoNum type="arabicPeriod"/>
            </a:pPr>
            <a:r>
              <a:rPr lang="en-US" sz="1600" b="1" u="sng" dirty="0">
                <a:latin typeface="Arial" panose="020B0604020202020204" pitchFamily="34" charset="0"/>
                <a:cs typeface="Arial" panose="020B0604020202020204" pitchFamily="34" charset="0"/>
              </a:rPr>
              <a:t>Polarization Switching:</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The voltage pulse generates an electric field within the ferroelectric layer, potentially altering the polarization based on pulse magnitude and duration.</a:t>
            </a:r>
          </a:p>
          <a:p>
            <a:pPr marL="1182687" lvl="3" indent="-342900">
              <a:buFont typeface="+mj-lt"/>
              <a:buAutoNum type="arabicPeriod"/>
            </a:pPr>
            <a:r>
              <a:rPr lang="en-US" sz="1600" b="1" u="sng" dirty="0">
                <a:latin typeface="Arial" panose="020B0604020202020204" pitchFamily="34" charset="0"/>
                <a:cs typeface="Arial" panose="020B0604020202020204" pitchFamily="34" charset="0"/>
              </a:rPr>
              <a:t>Final State:</a:t>
            </a:r>
            <a:r>
              <a:rPr lang="en-US" sz="1600" dirty="0">
                <a:latin typeface="Arial" panose="020B0604020202020204" pitchFamily="34" charset="0"/>
                <a:cs typeface="Arial" panose="020B0604020202020204" pitchFamily="34" charset="0"/>
              </a:rPr>
              <a:t> Once the voltage pulse is removed, the ferroelectric layer settles into a new polarization configuration, reflecting updated information or logic state until the next write operation.</a:t>
            </a:r>
          </a:p>
          <a:p>
            <a:pPr marL="839787" lvl="3"/>
            <a:endParaRPr lang="en-US" sz="1600" dirty="0">
              <a:latin typeface="Arial" panose="020B0604020202020204" pitchFamily="34" charset="0"/>
              <a:cs typeface="Arial" panose="020B0604020202020204" pitchFamily="34" charset="0"/>
            </a:endParaRPr>
          </a:p>
          <a:p>
            <a:pPr marL="211137" lvl="1" indent="-285750">
              <a:buFont typeface="Wingdings" panose="05000000000000000000" pitchFamily="2" charset="2"/>
              <a:buChar char="Ø"/>
            </a:pPr>
            <a:r>
              <a:rPr lang="en-IN" sz="1600" b="1" u="sng" dirty="0">
                <a:latin typeface="Arial" panose="020B0604020202020204" pitchFamily="34" charset="0"/>
                <a:cs typeface="Arial" panose="020B0604020202020204" pitchFamily="34" charset="0"/>
              </a:rPr>
              <a:t>Read operations:</a:t>
            </a:r>
          </a:p>
          <a:p>
            <a:pPr marL="1182687" lvl="3" indent="-342900">
              <a:buFont typeface="+mj-lt"/>
              <a:buAutoNum type="arabicPeriod"/>
            </a:pPr>
            <a:r>
              <a:rPr lang="en-IN" sz="1600" b="1" u="sng" dirty="0">
                <a:latin typeface="Arial" panose="020B0604020202020204" pitchFamily="34" charset="0"/>
                <a:cs typeface="Arial" panose="020B0604020202020204" pitchFamily="34" charset="0"/>
              </a:rPr>
              <a:t>Applying read voltage:</a:t>
            </a:r>
            <a:r>
              <a:rPr lang="en-IN" sz="1600" dirty="0">
                <a:latin typeface="Arial" panose="020B0604020202020204" pitchFamily="34" charset="0"/>
                <a:cs typeface="Arial" panose="020B0604020202020204" pitchFamily="34" charset="0"/>
              </a:rPr>
              <a:t> Firstly, we must apply a gentle voltage across the FTJ. Note that the voltage should not be higher than the </a:t>
            </a:r>
            <a:r>
              <a:rPr lang="en-US" sz="1600" dirty="0">
                <a:latin typeface="Arial" panose="020B0604020202020204" pitchFamily="34" charset="0"/>
                <a:cs typeface="Arial" panose="020B0604020202020204" pitchFamily="34" charset="0"/>
              </a:rPr>
              <a:t>minimum field of the ferroelectric material so as not to induce a polarization switch.</a:t>
            </a:r>
          </a:p>
          <a:p>
            <a:pPr marL="1182687" lvl="3" indent="-342900">
              <a:buFont typeface="+mj-lt"/>
              <a:buAutoNum type="arabicPeriod"/>
            </a:pPr>
            <a:r>
              <a:rPr lang="en-US" sz="1600" b="1" u="sng" dirty="0">
                <a:latin typeface="Arial" panose="020B0604020202020204" pitchFamily="34" charset="0"/>
                <a:cs typeface="Arial" panose="020B0604020202020204" pitchFamily="34" charset="0"/>
              </a:rPr>
              <a:t>Tunneling current measurement:</a:t>
            </a:r>
            <a:r>
              <a:rPr lang="en-US" sz="1600" dirty="0">
                <a:latin typeface="Arial" panose="020B0604020202020204" pitchFamily="34" charset="0"/>
                <a:cs typeface="Arial" panose="020B0604020202020204" pitchFamily="34" charset="0"/>
              </a:rPr>
              <a:t> Due to the applied voltage, a small electric field is generated across the ferroelectric layer, which further causes tunneling. We then measure the tunneling current, which is sensitive to the voltage applied. (as discussed before Effect of barrier on tunneling current)</a:t>
            </a:r>
          </a:p>
          <a:p>
            <a:pPr marL="1182687" lvl="3" indent="-342900">
              <a:buFont typeface="+mj-lt"/>
              <a:buAutoNum type="arabicPeriod"/>
            </a:pPr>
            <a:r>
              <a:rPr lang="en-US" sz="1600" b="1" u="sng" dirty="0">
                <a:latin typeface="Arial" panose="020B0604020202020204" pitchFamily="34" charset="0"/>
                <a:cs typeface="Arial" panose="020B0604020202020204" pitchFamily="34" charset="0"/>
              </a:rPr>
              <a:t>Current Variation:</a:t>
            </a:r>
            <a:r>
              <a:rPr lang="en-US" sz="1600" dirty="0">
                <a:latin typeface="Arial" panose="020B0604020202020204" pitchFamily="34" charset="0"/>
                <a:cs typeface="Arial" panose="020B0604020202020204" pitchFamily="34" charset="0"/>
              </a:rPr>
              <a:t> The tunneling current varies depending on the polarization state of the ferroelectric layer. If the polarization state is in the +ve way, the tunneling current is higher, while in the –ve way, the tunneling current is lower. By measuring the tunneling current, the polarization state can be inferred, thus retrieving the stored information or logic state</a:t>
            </a:r>
          </a:p>
          <a:p>
            <a:pPr marL="1182687" lvl="3" indent="-342900">
              <a:buFont typeface="+mj-lt"/>
              <a:buAutoNum type="arabicPeriod"/>
            </a:pPr>
            <a:endParaRPr lang="en-US" sz="1600" dirty="0">
              <a:latin typeface="Arial" panose="020B0604020202020204" pitchFamily="34" charset="0"/>
              <a:cs typeface="Arial" panose="020B0604020202020204" pitchFamily="34" charset="0"/>
            </a:endParaRPr>
          </a:p>
          <a:p>
            <a:pPr marL="1182687" lvl="3" indent="-342900">
              <a:buFont typeface="+mj-lt"/>
              <a:buAutoNum type="arabicPeriod"/>
            </a:pPr>
            <a:endParaRPr lang="en-IN" sz="1600" dirty="0">
              <a:latin typeface="Arial" panose="020B0604020202020204" pitchFamily="34" charset="0"/>
              <a:cs typeface="Arial" panose="020B0604020202020204" pitchFamily="34" charset="0"/>
            </a:endParaRPr>
          </a:p>
          <a:p>
            <a:pPr marL="0" lvl="1"/>
            <a:r>
              <a:rPr lang="en-IN" sz="600" dirty="0"/>
              <a:t>	</a:t>
            </a:r>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spTree>
    <p:extLst>
      <p:ext uri="{BB962C8B-B14F-4D97-AF65-F5344CB8AC3E}">
        <p14:creationId xmlns:p14="http://schemas.microsoft.com/office/powerpoint/2010/main" val="1885405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76644"/>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400" dirty="0">
                <a:solidFill>
                  <a:srgbClr val="FFC000"/>
                </a:solidFill>
                <a:latin typeface="Arial Black" panose="020B0A04020102020204" pitchFamily="34" charset="0"/>
                <a:cs typeface="Arial" panose="020B0604020202020204" pitchFamily="34" charset="0"/>
              </a:rPr>
              <a:t>Index</a:t>
            </a:r>
            <a:endParaRPr lang="en-IN" sz="3400" dirty="0">
              <a:solidFill>
                <a:srgbClr val="FFC000"/>
              </a:solidFill>
              <a:latin typeface="Arial Black" panose="020B0A040201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5842A46-F52D-5FE0-C7CC-BCBE044C0FB5}"/>
              </a:ext>
            </a:extLst>
          </p:cNvPr>
          <p:cNvSpPr txBox="1"/>
          <p:nvPr/>
        </p:nvSpPr>
        <p:spPr>
          <a:xfrm>
            <a:off x="0" y="606106"/>
            <a:ext cx="10100265" cy="4998484"/>
          </a:xfrm>
          <a:prstGeom prst="rect">
            <a:avLst/>
          </a:prstGeom>
          <a:noFill/>
        </p:spPr>
        <p:txBody>
          <a:bodyPr wrap="none" rtlCol="0">
            <a:spAutoFit/>
          </a:bodyPr>
          <a:lstStyle/>
          <a:p>
            <a:pPr marL="450850" indent="-450850">
              <a:lnSpc>
                <a:spcPct val="150000"/>
              </a:lnSpc>
              <a:spcBef>
                <a:spcPts val="600"/>
              </a:spcBef>
              <a:buFont typeface="Wingdings" panose="05000000000000000000" pitchFamily="2" charset="2"/>
              <a:buChar char="Ø"/>
            </a:pPr>
            <a:r>
              <a:rPr lang="en-US" sz="2800" dirty="0">
                <a:latin typeface="Arial" panose="020B0604020202020204" pitchFamily="34" charset="0"/>
                <a:cs typeface="Arial" panose="020B0604020202020204" pitchFamily="34" charset="0"/>
              </a:rPr>
              <a:t>2D Materials</a:t>
            </a:r>
          </a:p>
          <a:p>
            <a:pPr marL="450850" indent="-450850">
              <a:lnSpc>
                <a:spcPct val="150000"/>
              </a:lnSpc>
              <a:spcBef>
                <a:spcPts val="600"/>
              </a:spcBef>
              <a:buFont typeface="Wingdings" panose="05000000000000000000" pitchFamily="2" charset="2"/>
              <a:buChar char="Ø"/>
            </a:pPr>
            <a:r>
              <a:rPr lang="en-US" sz="2800" dirty="0">
                <a:latin typeface="Arial" panose="020B0604020202020204" pitchFamily="34" charset="0"/>
                <a:cs typeface="Arial" panose="020B0604020202020204" pitchFamily="34" charset="0"/>
              </a:rPr>
              <a:t>Steps for Exfoliation</a:t>
            </a:r>
          </a:p>
          <a:p>
            <a:pPr marL="450850" indent="-450850">
              <a:lnSpc>
                <a:spcPct val="150000"/>
              </a:lnSpc>
              <a:spcBef>
                <a:spcPts val="600"/>
              </a:spcBef>
              <a:buFont typeface="Wingdings" panose="05000000000000000000" pitchFamily="2" charset="2"/>
              <a:buChar char="Ø"/>
            </a:pPr>
            <a:r>
              <a:rPr lang="en-US" sz="2800" dirty="0">
                <a:latin typeface="Arial" panose="020B0604020202020204" pitchFamily="34" charset="0"/>
                <a:cs typeface="Arial" panose="020B0604020202020204" pitchFamily="34" charset="0"/>
              </a:rPr>
              <a:t>Steps for Visco - Elastic Transfer / Stamping </a:t>
            </a:r>
          </a:p>
          <a:p>
            <a:pPr marL="450850" indent="-450850">
              <a:lnSpc>
                <a:spcPct val="150000"/>
              </a:lnSpc>
              <a:spcBef>
                <a:spcPts val="600"/>
              </a:spcBef>
              <a:buFont typeface="Wingdings" panose="05000000000000000000" pitchFamily="2" charset="2"/>
              <a:buChar char="Ø"/>
            </a:pPr>
            <a:r>
              <a:rPr lang="en-US" sz="2800" dirty="0">
                <a:latin typeface="Arial" panose="020B0604020202020204" pitchFamily="34" charset="0"/>
                <a:cs typeface="Arial" panose="020B0604020202020204" pitchFamily="34" charset="0"/>
              </a:rPr>
              <a:t>Thin Film deposition and its types </a:t>
            </a:r>
          </a:p>
          <a:p>
            <a:pPr marL="450850" indent="-450850">
              <a:lnSpc>
                <a:spcPct val="150000"/>
              </a:lnSpc>
              <a:spcBef>
                <a:spcPts val="600"/>
              </a:spcBef>
              <a:buFont typeface="Wingdings" panose="05000000000000000000" pitchFamily="2" charset="2"/>
              <a:buChar char="Ø"/>
            </a:pPr>
            <a:r>
              <a:rPr lang="en-US" sz="2800" dirty="0">
                <a:latin typeface="Arial" panose="020B0604020202020204" pitchFamily="34" charset="0"/>
                <a:cs typeface="Arial" panose="020B0604020202020204" pitchFamily="34" charset="0"/>
              </a:rPr>
              <a:t>Ferroelectric materials </a:t>
            </a:r>
          </a:p>
          <a:p>
            <a:pPr marL="450850" indent="-450850">
              <a:lnSpc>
                <a:spcPct val="150000"/>
              </a:lnSpc>
              <a:spcBef>
                <a:spcPts val="600"/>
              </a:spcBef>
              <a:buFont typeface="Wingdings" panose="05000000000000000000" pitchFamily="2" charset="2"/>
              <a:buChar char="Ø"/>
            </a:pPr>
            <a:r>
              <a:rPr lang="en-US" sz="2800" dirty="0">
                <a:latin typeface="Arial" panose="020B0604020202020204" pitchFamily="34" charset="0"/>
                <a:cs typeface="Arial" panose="020B0604020202020204" pitchFamily="34" charset="0"/>
              </a:rPr>
              <a:t>FTC [Ferroelectric Tunnel Junction] and quantum tunnelling</a:t>
            </a:r>
          </a:p>
          <a:p>
            <a:pPr marL="450850" indent="-450850">
              <a:lnSpc>
                <a:spcPct val="150000"/>
              </a:lnSpc>
              <a:spcBef>
                <a:spcPts val="600"/>
              </a:spcBef>
              <a:buFont typeface="Wingdings" panose="05000000000000000000" pitchFamily="2" charset="2"/>
              <a:buChar char="Ø"/>
            </a:pPr>
            <a:r>
              <a:rPr lang="en-US" sz="2800" dirty="0">
                <a:latin typeface="Arial" panose="020B0604020202020204" pitchFamily="34" charset="0"/>
                <a:cs typeface="Arial" panose="020B0604020202020204" pitchFamily="34" charset="0"/>
              </a:rPr>
              <a:t>Steps for read and write operation.</a:t>
            </a:r>
          </a:p>
        </p:txBody>
      </p:sp>
      <p:sp>
        <p:nvSpPr>
          <p:cNvPr id="15" name="Footer Placeholder 14">
            <a:extLst>
              <a:ext uri="{FF2B5EF4-FFF2-40B4-BE49-F238E27FC236}">
                <a16:creationId xmlns:a16="http://schemas.microsoft.com/office/drawing/2014/main" id="{E94EAD0C-7045-38C9-E238-3D9DD9B982B5}"/>
              </a:ext>
            </a:extLst>
          </p:cNvPr>
          <p:cNvSpPr>
            <a:spLocks noGrp="1"/>
          </p:cNvSpPr>
          <p:nvPr>
            <p:ph type="ftr" sz="quarter" idx="11"/>
          </p:nvPr>
        </p:nvSpPr>
        <p:spPr>
          <a:xfrm>
            <a:off x="-2861" y="5714936"/>
            <a:ext cx="8087809" cy="498470"/>
          </a:xfrm>
        </p:spPr>
        <p:txBody>
          <a:bodyPr/>
          <a:lstStyle/>
          <a:p>
            <a:r>
              <a:rPr lang="en-IN" dirty="0">
                <a:solidFill>
                  <a:schemeClr val="bg1">
                    <a:lumMod val="85000"/>
                  </a:schemeClr>
                </a:solidFill>
              </a:rPr>
              <a:t>Inventions &amp; Innovations - IIT Hyderabad</a:t>
            </a:r>
          </a:p>
        </p:txBody>
      </p:sp>
    </p:spTree>
    <p:extLst>
      <p:ext uri="{BB962C8B-B14F-4D97-AF65-F5344CB8AC3E}">
        <p14:creationId xmlns:p14="http://schemas.microsoft.com/office/powerpoint/2010/main" val="94103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30457"/>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Steps for Dry transfer and Final Schematic</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184666"/>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0" lvl="1"/>
            <a:r>
              <a:rPr lang="en-IN" sz="600" dirty="0"/>
              <a:t>	</a:t>
            </a:r>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sp>
        <p:nvSpPr>
          <p:cNvPr id="10" name="TextBox 9">
            <a:extLst>
              <a:ext uri="{FF2B5EF4-FFF2-40B4-BE49-F238E27FC236}">
                <a16:creationId xmlns:a16="http://schemas.microsoft.com/office/drawing/2014/main" id="{3047653C-959C-7F03-6647-EF67AA20DFAF}"/>
              </a:ext>
            </a:extLst>
          </p:cNvPr>
          <p:cNvSpPr txBox="1"/>
          <p:nvPr/>
        </p:nvSpPr>
        <p:spPr>
          <a:xfrm>
            <a:off x="-271984" y="3857384"/>
            <a:ext cx="11524703" cy="338554"/>
          </a:xfrm>
          <a:prstGeom prst="rect">
            <a:avLst/>
          </a:prstGeom>
          <a:noFill/>
        </p:spPr>
        <p:txBody>
          <a:bodyPr wrap="square" rtlCol="0">
            <a:spAutoFit/>
          </a:bodyPr>
          <a:lstStyle/>
          <a:p>
            <a:r>
              <a:rPr lang="en-IN" sz="1600" dirty="0">
                <a:latin typeface="Arial" panose="020B0604020202020204" pitchFamily="34" charset="0"/>
                <a:cs typeface="Arial" panose="020B0604020202020204" pitchFamily="34" charset="0"/>
              </a:rPr>
              <a:t>.  </a:t>
            </a:r>
          </a:p>
        </p:txBody>
      </p:sp>
      <p:pic>
        <p:nvPicPr>
          <p:cNvPr id="3" name="Picture 2">
            <a:extLst>
              <a:ext uri="{FF2B5EF4-FFF2-40B4-BE49-F238E27FC236}">
                <a16:creationId xmlns:a16="http://schemas.microsoft.com/office/drawing/2014/main" id="{BBE56213-382C-839C-6D36-FA162ED2535D}"/>
              </a:ext>
            </a:extLst>
          </p:cNvPr>
          <p:cNvPicPr>
            <a:picLocks noChangeAspect="1"/>
          </p:cNvPicPr>
          <p:nvPr/>
        </p:nvPicPr>
        <p:blipFill>
          <a:blip r:embed="rId4"/>
          <a:stretch>
            <a:fillRect/>
          </a:stretch>
        </p:blipFill>
        <p:spPr>
          <a:xfrm>
            <a:off x="101240" y="765798"/>
            <a:ext cx="5237814" cy="2466108"/>
          </a:xfrm>
          <a:prstGeom prst="rect">
            <a:avLst/>
          </a:prstGeom>
        </p:spPr>
      </p:pic>
      <p:pic>
        <p:nvPicPr>
          <p:cNvPr id="6" name="Picture 5">
            <a:extLst>
              <a:ext uri="{FF2B5EF4-FFF2-40B4-BE49-F238E27FC236}">
                <a16:creationId xmlns:a16="http://schemas.microsoft.com/office/drawing/2014/main" id="{28613692-845C-6D64-6C70-86B2C0A90ED4}"/>
              </a:ext>
            </a:extLst>
          </p:cNvPr>
          <p:cNvPicPr>
            <a:picLocks noChangeAspect="1"/>
          </p:cNvPicPr>
          <p:nvPr/>
        </p:nvPicPr>
        <p:blipFill>
          <a:blip r:embed="rId5"/>
          <a:stretch>
            <a:fillRect/>
          </a:stretch>
        </p:blipFill>
        <p:spPr>
          <a:xfrm>
            <a:off x="5359659" y="765798"/>
            <a:ext cx="2776725" cy="2466108"/>
          </a:xfrm>
          <a:prstGeom prst="rect">
            <a:avLst/>
          </a:prstGeom>
        </p:spPr>
      </p:pic>
      <p:sp>
        <p:nvSpPr>
          <p:cNvPr id="9" name="TextBox 8">
            <a:extLst>
              <a:ext uri="{FF2B5EF4-FFF2-40B4-BE49-F238E27FC236}">
                <a16:creationId xmlns:a16="http://schemas.microsoft.com/office/drawing/2014/main" id="{F4A94CD9-E8A9-21A0-AE95-7C03E34A41C8}"/>
              </a:ext>
            </a:extLst>
          </p:cNvPr>
          <p:cNvSpPr txBox="1"/>
          <p:nvPr/>
        </p:nvSpPr>
        <p:spPr>
          <a:xfrm>
            <a:off x="0" y="3244610"/>
            <a:ext cx="4608954" cy="338554"/>
          </a:xfrm>
          <a:prstGeom prst="rect">
            <a:avLst/>
          </a:prstGeom>
          <a:noFill/>
        </p:spPr>
        <p:txBody>
          <a:bodyPr wrap="none" rtlCol="0">
            <a:spAutoFit/>
          </a:bodyPr>
          <a:lstStyle/>
          <a:p>
            <a:r>
              <a:rPr lang="en-IN" sz="1600" dirty="0">
                <a:latin typeface="Arial" panose="020B0604020202020204" pitchFamily="34" charset="0"/>
                <a:cs typeface="Arial" panose="020B0604020202020204" pitchFamily="34" charset="0"/>
              </a:rPr>
              <a:t>The final schematic should be as shown above. </a:t>
            </a:r>
          </a:p>
        </p:txBody>
      </p:sp>
      <p:sp>
        <p:nvSpPr>
          <p:cNvPr id="13" name="TextBox 12">
            <a:extLst>
              <a:ext uri="{FF2B5EF4-FFF2-40B4-BE49-F238E27FC236}">
                <a16:creationId xmlns:a16="http://schemas.microsoft.com/office/drawing/2014/main" id="{1C3F467F-6BFF-E912-2367-6AA7203D8037}"/>
              </a:ext>
            </a:extLst>
          </p:cNvPr>
          <p:cNvSpPr txBox="1"/>
          <p:nvPr/>
        </p:nvSpPr>
        <p:spPr>
          <a:xfrm>
            <a:off x="0" y="3549491"/>
            <a:ext cx="11727183" cy="584775"/>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We already have the InSe flakes deposited onto the lower metal from the Visco elastic transfer. Now we also need to include the top electrode by deposition methods, in our case dry transfer. The steps to follow are given below,</a:t>
            </a:r>
          </a:p>
        </p:txBody>
      </p:sp>
      <p:sp>
        <p:nvSpPr>
          <p:cNvPr id="14" name="TextBox 13">
            <a:extLst>
              <a:ext uri="{FF2B5EF4-FFF2-40B4-BE49-F238E27FC236}">
                <a16:creationId xmlns:a16="http://schemas.microsoft.com/office/drawing/2014/main" id="{31DDBDEB-8391-D8A1-EB65-FB9A7FA82482}"/>
              </a:ext>
            </a:extLst>
          </p:cNvPr>
          <p:cNvSpPr txBox="1"/>
          <p:nvPr/>
        </p:nvSpPr>
        <p:spPr>
          <a:xfrm>
            <a:off x="-20605" y="4104322"/>
            <a:ext cx="11625943" cy="1846659"/>
          </a:xfrm>
          <a:prstGeom prst="rect">
            <a:avLst/>
          </a:prstGeom>
          <a:noFill/>
        </p:spPr>
        <p:txBody>
          <a:bodyPr wrap="square" rtlCol="0">
            <a:spAutoFit/>
          </a:bodyPr>
          <a:lstStyle/>
          <a:p>
            <a:pPr marL="211137" lvl="1" indent="-285750">
              <a:buFont typeface="Wingdings" panose="05000000000000000000" pitchFamily="2" charset="2"/>
              <a:buChar char="Ø"/>
            </a:pPr>
            <a:r>
              <a:rPr lang="en-US" sz="1600" b="1" u="sng" dirty="0">
                <a:latin typeface="Arial" panose="020B0604020202020204" pitchFamily="34" charset="0"/>
                <a:cs typeface="Arial" panose="020B0604020202020204" pitchFamily="34" charset="0"/>
              </a:rPr>
              <a:t>Pre-patterned Electrode Film:</a:t>
            </a:r>
            <a:r>
              <a:rPr lang="en-US" sz="1600" dirty="0">
                <a:latin typeface="Arial" panose="020B0604020202020204" pitchFamily="34" charset="0"/>
                <a:cs typeface="Arial" panose="020B0604020202020204" pitchFamily="34" charset="0"/>
              </a:rPr>
              <a:t> A thin film of the desired electrode material is first deposited and patterned on a separate substrate using techniques like photolithography and etching. This creates a pre-defined pattern of the electrode.</a:t>
            </a:r>
          </a:p>
          <a:p>
            <a:pPr marL="211137" lvl="1" indent="-285750">
              <a:buFont typeface="Wingdings" panose="05000000000000000000" pitchFamily="2" charset="2"/>
              <a:buChar char="Ø"/>
            </a:pPr>
            <a:r>
              <a:rPr lang="en-US" sz="1600" b="1" u="sng" dirty="0">
                <a:latin typeface="Arial" panose="020B0604020202020204" pitchFamily="34" charset="0"/>
                <a:cs typeface="Arial" panose="020B0604020202020204" pitchFamily="34" charset="0"/>
              </a:rPr>
              <a:t>Dry Transfer Process:</a:t>
            </a:r>
            <a:r>
              <a:rPr lang="en-US" sz="1600" dirty="0">
                <a:latin typeface="Arial" panose="020B0604020202020204" pitchFamily="34" charset="0"/>
                <a:cs typeface="Arial" panose="020B0604020202020204" pitchFamily="34" charset="0"/>
              </a:rPr>
              <a:t>  The pre-patterned electrode film is carefully placed onto the substrate containing the ferroelectric flakes.</a:t>
            </a:r>
          </a:p>
          <a:p>
            <a:pPr marL="211137" lvl="1" indent="-285750">
              <a:buFont typeface="Wingdings" panose="05000000000000000000" pitchFamily="2" charset="2"/>
              <a:buChar char="Ø"/>
            </a:pPr>
            <a:r>
              <a:rPr lang="en-US" sz="1600" b="1" u="sng" dirty="0">
                <a:latin typeface="Arial" panose="020B0604020202020204" pitchFamily="34" charset="0"/>
                <a:cs typeface="Arial" panose="020B0604020202020204" pitchFamily="34" charset="0"/>
              </a:rPr>
              <a:t>Pressure and Heat:</a:t>
            </a:r>
            <a:r>
              <a:rPr lang="en-US" sz="1600" dirty="0">
                <a:latin typeface="Arial" panose="020B0604020202020204" pitchFamily="34" charset="0"/>
                <a:cs typeface="Arial" panose="020B0604020202020204" pitchFamily="34" charset="0"/>
              </a:rPr>
              <a:t>  Applying controlled pressure and possibly low heat will cause the patterned electrode material to adhere to the substrate with the ferroelectric flakes, while the original substrate is separated.</a:t>
            </a:r>
            <a:endParaRPr lang="en-IN" sz="16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15166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2D Materials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3093154"/>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IN" sz="1600" b="0" dirty="0"/>
                  <a:t>2D Materials are essentially a class of materials whose morphology is one or a few atoms thick.</a:t>
                </a:r>
              </a:p>
              <a:p>
                <a:pPr marL="354013" indent="-354013">
                  <a:lnSpc>
                    <a:spcPct val="100000"/>
                  </a:lnSpc>
                </a:pPr>
                <a:r>
                  <a:rPr lang="en-IN" sz="1600" b="0" dirty="0"/>
                  <a:t>These materials have unique electronic, mechanical, and thermal properties depending on their morphology. </a:t>
                </a:r>
                <a:r>
                  <a:rPr lang="en-IN" sz="1600" u="sng" dirty="0"/>
                  <a:t>Ex</a:t>
                </a:r>
                <a:r>
                  <a:rPr lang="en-IN" sz="1600" b="0" dirty="0"/>
                  <a:t>: In Nano-belts, due to the lack of crystalline defects, the</a:t>
                </a:r>
                <a14:m>
                  <m:oMath xmlns:m="http://schemas.openxmlformats.org/officeDocument/2006/math">
                    <m:r>
                      <a:rPr lang="en-IN" sz="1600" b="0" i="1" dirty="0" smtClean="0">
                        <a:latin typeface="Cambria Math" panose="02040503050406030204" pitchFamily="18" charset="0"/>
                      </a:rPr>
                      <m:t>  </m:t>
                    </m:r>
                  </m:oMath>
                </a14:m>
                <a:r>
                  <a:rPr lang="en-IN" sz="1600" b="0" dirty="0"/>
                  <a:t>transmission is easier along the axis. </a:t>
                </a:r>
              </a:p>
              <a:p>
                <a:pPr marL="354013" indent="-354013">
                  <a:lnSpc>
                    <a:spcPct val="100000"/>
                  </a:lnSpc>
                </a:pPr>
                <a:r>
                  <a:rPr lang="en-IN" sz="1600" b="0" dirty="0"/>
                  <a:t>Some examples include graphene, transition metal dichalcogenides (TMDs), black phosphorous etc.</a:t>
                </a:r>
              </a:p>
              <a:p>
                <a:pPr marL="354013" indent="-354013">
                  <a:lnSpc>
                    <a:spcPct val="100000"/>
                  </a:lnSpc>
                </a:pPr>
                <a:r>
                  <a:rPr lang="en-IN" sz="1600" b="0" dirty="0"/>
                  <a:t>They can also have different properties in their bulk and monolayer forms.</a:t>
                </a:r>
              </a:p>
              <a:p>
                <a:pPr marL="354013" indent="-354013">
                  <a:lnSpc>
                    <a:spcPct val="100000"/>
                  </a:lnSpc>
                </a:pPr>
                <a:r>
                  <a:rPr lang="en-IN" sz="1600" b="0" dirty="0"/>
                  <a:t>Electronic properties of 2D materials are dependent on their band structures, which can be modified by applying electric/magnetic fields.</a:t>
                </a:r>
              </a:p>
              <a:p>
                <a:pPr marL="354013" indent="-354013">
                  <a:lnSpc>
                    <a:spcPct val="100000"/>
                  </a:lnSpc>
                </a:pPr>
                <a:r>
                  <a:rPr lang="en-IN" sz="1600" b="0" dirty="0"/>
                  <a:t>2D materials have a high surface-to-volume ratio, which makes them sensitive to environmental changes.</a:t>
                </a:r>
              </a:p>
              <a:p>
                <a:pPr marL="354013" indent="-354013">
                  <a:lnSpc>
                    <a:spcPct val="100000"/>
                  </a:lnSpc>
                </a:pPr>
                <a:r>
                  <a:rPr lang="en-IN" sz="1600" b="0" dirty="0"/>
                  <a:t>They also have a high concentration of active sites, which allows the selective adsorption of gases.</a:t>
                </a:r>
              </a:p>
              <a:p>
                <a:pPr marL="354013" indent="-354013">
                  <a:lnSpc>
                    <a:spcPct val="100000"/>
                  </a:lnSpc>
                </a:pPr>
                <a:r>
                  <a:rPr lang="en-IN" sz="1600" b="0" dirty="0"/>
                  <a:t>The 2D material we are most interested in is InSe (Indium selenide).</a:t>
                </a:r>
                <a:endParaRPr lang="en-IN" sz="2000" b="0" dirty="0"/>
              </a:p>
            </p:txBody>
          </p:sp>
        </mc:Choice>
        <mc:Fallback xmlns="">
          <p:sp>
            <p:nvSpPr>
              <p:cNvPr id="8" name="TextBox 7">
                <a:extLst>
                  <a:ext uri="{FF2B5EF4-FFF2-40B4-BE49-F238E27FC236}">
                    <a16:creationId xmlns:a16="http://schemas.microsoft.com/office/drawing/2014/main" id="{85842A46-F52D-5FE0-C7CC-BCBE044C0FB5}"/>
                  </a:ext>
                </a:extLst>
              </p:cNvPr>
              <p:cNvSpPr txBox="1">
                <a:spLocks noRot="1" noChangeAspect="1" noMove="1" noResize="1" noEditPoints="1" noAdjustHandles="1" noChangeArrowheads="1" noChangeShapeType="1" noTextEdit="1"/>
              </p:cNvSpPr>
              <p:nvPr/>
            </p:nvSpPr>
            <p:spPr>
              <a:xfrm>
                <a:off x="0" y="676644"/>
                <a:ext cx="11706578" cy="3093154"/>
              </a:xfrm>
              <a:prstGeom prst="rect">
                <a:avLst/>
              </a:prstGeom>
              <a:blipFill>
                <a:blip r:embed="rId4"/>
                <a:stretch>
                  <a:fillRect l="-208" t="-592" b="-1775"/>
                </a:stretch>
              </a:blipFill>
            </p:spPr>
            <p:txBody>
              <a:bodyPr/>
              <a:lstStyle/>
              <a:p>
                <a:r>
                  <a:rPr lang="en-IN">
                    <a:noFill/>
                  </a:rPr>
                  <a:t> </a:t>
                </a:r>
              </a:p>
            </p:txBody>
          </p:sp>
        </mc:Fallback>
      </mc:AlternateContent>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pic>
        <p:nvPicPr>
          <p:cNvPr id="3" name="Picture 2">
            <a:extLst>
              <a:ext uri="{FF2B5EF4-FFF2-40B4-BE49-F238E27FC236}">
                <a16:creationId xmlns:a16="http://schemas.microsoft.com/office/drawing/2014/main" id="{E16EDFC4-00EC-CF91-CD49-9EA84B6E6AE8}"/>
              </a:ext>
            </a:extLst>
          </p:cNvPr>
          <p:cNvPicPr>
            <a:picLocks noChangeAspect="1"/>
          </p:cNvPicPr>
          <p:nvPr/>
        </p:nvPicPr>
        <p:blipFill>
          <a:blip r:embed="rId5"/>
          <a:stretch>
            <a:fillRect/>
          </a:stretch>
        </p:blipFill>
        <p:spPr>
          <a:xfrm>
            <a:off x="1291448" y="3833903"/>
            <a:ext cx="2262752" cy="1697064"/>
          </a:xfrm>
          <a:prstGeom prst="rect">
            <a:avLst/>
          </a:prstGeom>
        </p:spPr>
      </p:pic>
      <p:pic>
        <p:nvPicPr>
          <p:cNvPr id="7" name="Picture 6">
            <a:extLst>
              <a:ext uri="{FF2B5EF4-FFF2-40B4-BE49-F238E27FC236}">
                <a16:creationId xmlns:a16="http://schemas.microsoft.com/office/drawing/2014/main" id="{8B3B63EB-9B45-2412-A9C6-09CA303321EE}"/>
              </a:ext>
            </a:extLst>
          </p:cNvPr>
          <p:cNvPicPr>
            <a:picLocks noChangeAspect="1"/>
          </p:cNvPicPr>
          <p:nvPr/>
        </p:nvPicPr>
        <p:blipFill rotWithShape="1">
          <a:blip r:embed="rId6"/>
          <a:srcRect l="12651" r="12989"/>
          <a:stretch/>
        </p:blipFill>
        <p:spPr>
          <a:xfrm>
            <a:off x="4133461" y="3819289"/>
            <a:ext cx="2262752" cy="1711678"/>
          </a:xfrm>
          <a:prstGeom prst="rect">
            <a:avLst/>
          </a:prstGeom>
        </p:spPr>
      </p:pic>
      <p:pic>
        <p:nvPicPr>
          <p:cNvPr id="1036" name="Picture 12" descr="Band structure of monolayer (a) and bilayer of graphene (b). | Download ...">
            <a:extLst>
              <a:ext uri="{FF2B5EF4-FFF2-40B4-BE49-F238E27FC236}">
                <a16:creationId xmlns:a16="http://schemas.microsoft.com/office/drawing/2014/main" id="{EED0F2EA-C1F3-C999-02A2-002580AC8E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2344" y="3819223"/>
            <a:ext cx="3849011" cy="1711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526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InSe (Indium Selenide)</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3862596"/>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IN" sz="1600" b="0" dirty="0"/>
              <a:t>InSe is a 2D material from the family of transition metal dichalcogenides (TMDs).</a:t>
            </a:r>
          </a:p>
          <a:p>
            <a:pPr marL="354013" indent="-354013">
              <a:lnSpc>
                <a:spcPct val="100000"/>
              </a:lnSpc>
            </a:pPr>
            <a:r>
              <a:rPr lang="en-US" sz="1600" b="0" dirty="0"/>
              <a:t>InSe consists of stacked layers of indium and selenium atoms. </a:t>
            </a:r>
          </a:p>
          <a:p>
            <a:pPr marL="354013" indent="-354013">
              <a:lnSpc>
                <a:spcPct val="100000"/>
              </a:lnSpc>
            </a:pPr>
            <a:r>
              <a:rPr lang="en-US" sz="1600" b="0" dirty="0"/>
              <a:t>Each layer is held together by relatively weak Van der Waals forces, allowing for easy exfoliation into individual atomic layers. </a:t>
            </a:r>
          </a:p>
          <a:p>
            <a:pPr marL="354013" indent="-354013">
              <a:lnSpc>
                <a:spcPct val="100000"/>
              </a:lnSpc>
            </a:pPr>
            <a:r>
              <a:rPr lang="en-IN" sz="1600" b="0" dirty="0"/>
              <a:t>Some Key characteristics of InSe are given below</a:t>
            </a:r>
          </a:p>
          <a:p>
            <a:pPr marL="1182687" lvl="3" indent="-342900">
              <a:buFont typeface="+mj-lt"/>
              <a:buAutoNum type="arabicPeriod"/>
            </a:pPr>
            <a:r>
              <a:rPr lang="en-US" sz="1600" b="1" dirty="0">
                <a:latin typeface="Arial" panose="020B0604020202020204" pitchFamily="34" charset="0"/>
                <a:cs typeface="Arial" panose="020B0604020202020204" pitchFamily="34" charset="0"/>
              </a:rPr>
              <a:t>Thickness and Structure: </a:t>
            </a:r>
            <a:r>
              <a:rPr lang="en-US" sz="1600" dirty="0">
                <a:latin typeface="Arial" panose="020B0604020202020204" pitchFamily="34" charset="0"/>
                <a:cs typeface="Arial" panose="020B0604020202020204" pitchFamily="34" charset="0"/>
              </a:rPr>
              <a:t>InSe is typically obtained as single or few atomic layers. The individual layers are hexagonally arranged and stacked on top of each other. A single layer of InSe is 0.7 nm in thickness.</a:t>
            </a:r>
          </a:p>
          <a:p>
            <a:pPr marL="1182687" lvl="3" indent="-342900">
              <a:buFont typeface="+mj-lt"/>
              <a:buAutoNum type="arabicPeriod"/>
            </a:pPr>
            <a:r>
              <a:rPr lang="en-US" sz="1600" b="1" dirty="0">
                <a:latin typeface="Arial" panose="020B0604020202020204" pitchFamily="34" charset="0"/>
                <a:cs typeface="Arial" panose="020B0604020202020204" pitchFamily="34" charset="0"/>
              </a:rPr>
              <a:t>Band Gap: </a:t>
            </a:r>
            <a:r>
              <a:rPr lang="en-US" sz="1600" dirty="0">
                <a:latin typeface="Arial" panose="020B0604020202020204" pitchFamily="34" charset="0"/>
                <a:cs typeface="Arial" panose="020B0604020202020204" pitchFamily="34" charset="0"/>
              </a:rPr>
              <a:t>InSe has an indirect band gap in the bulk form. However, when thinned to the monolayer level, it transitions to a direct band gap semiconductor. Typically, the value lies between 1.2 eV to 1.4 eV. </a:t>
            </a:r>
          </a:p>
          <a:p>
            <a:pPr marL="1182687" lvl="3" indent="-342900">
              <a:buFont typeface="+mj-lt"/>
              <a:buAutoNum type="arabicPeriod"/>
            </a:pPr>
            <a:r>
              <a:rPr lang="en-US" sz="1600" b="1" dirty="0">
                <a:latin typeface="Arial" panose="020B0604020202020204" pitchFamily="34" charset="0"/>
                <a:cs typeface="Arial" panose="020B0604020202020204" pitchFamily="34" charset="0"/>
              </a:rPr>
              <a:t>Optical Properties: </a:t>
            </a:r>
            <a:r>
              <a:rPr lang="en-US" sz="1600" dirty="0">
                <a:latin typeface="Arial" panose="020B0604020202020204" pitchFamily="34" charset="0"/>
                <a:cs typeface="Arial" panose="020B0604020202020204" pitchFamily="34" charset="0"/>
              </a:rPr>
              <a:t>InSe exhibits strong optical absorption in the visible and near-infrared regions of the electromagnetic spectrum, making it suitable for optoelectronic applications such as photodetectors, photovoltaics, and light-emitting devices.</a:t>
            </a:r>
          </a:p>
          <a:p>
            <a:pPr marL="839787" lvl="3"/>
            <a:endParaRPr lang="en-US" sz="1600" dirty="0">
              <a:latin typeface="Arial" panose="020B0604020202020204" pitchFamily="34" charset="0"/>
              <a:cs typeface="Arial" panose="020B0604020202020204" pitchFamily="34" charset="0"/>
            </a:endParaRPr>
          </a:p>
          <a:p>
            <a:pPr marL="1182687" lvl="3" indent="-342900">
              <a:buFont typeface="+mj-lt"/>
              <a:buAutoNum type="arabicPeriod"/>
            </a:pPr>
            <a:endParaRPr lang="en-IN" sz="1600" dirty="0">
              <a:latin typeface="Arial" panose="020B0604020202020204" pitchFamily="34" charset="0"/>
              <a:cs typeface="Arial" panose="020B0604020202020204" pitchFamily="34" charset="0"/>
            </a:endParaRPr>
          </a:p>
          <a:p>
            <a:pPr marL="0" lvl="1"/>
            <a:r>
              <a:rPr lang="en-IN" sz="600" dirty="0"/>
              <a:t>	</a:t>
            </a:r>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pic>
        <p:nvPicPr>
          <p:cNvPr id="2050" name="Picture 2">
            <a:extLst>
              <a:ext uri="{FF2B5EF4-FFF2-40B4-BE49-F238E27FC236}">
                <a16:creationId xmlns:a16="http://schemas.microsoft.com/office/drawing/2014/main" id="{3A65E4E7-FBCF-317A-6DCC-9FB7E648D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040" y="4007086"/>
            <a:ext cx="1393303" cy="1530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85D7AB-0687-FE58-E944-C189DD9FE11C}"/>
              </a:ext>
            </a:extLst>
          </p:cNvPr>
          <p:cNvSpPr txBox="1"/>
          <p:nvPr/>
        </p:nvSpPr>
        <p:spPr>
          <a:xfrm>
            <a:off x="3256384" y="4423028"/>
            <a:ext cx="6130212" cy="615553"/>
          </a:xfrm>
          <a:prstGeom prst="rect">
            <a:avLst/>
          </a:prstGeom>
          <a:noFill/>
        </p:spPr>
        <p:txBody>
          <a:bodyPr wrap="square" rtlCol="0">
            <a:spAutoFit/>
          </a:bodyPr>
          <a:lstStyle/>
          <a:p>
            <a:r>
              <a:rPr lang="en-IN" dirty="0"/>
              <a:t>Note: </a:t>
            </a:r>
            <a:r>
              <a:rPr lang="en-IN" sz="1600" dirty="0">
                <a:latin typeface="Arial" panose="020B0604020202020204" pitchFamily="34" charset="0"/>
                <a:cs typeface="Arial" panose="020B0604020202020204" pitchFamily="34" charset="0"/>
              </a:rPr>
              <a:t>It also exhibits ferromagnetic properties, which is very crucial and shall be discussed later on </a:t>
            </a:r>
          </a:p>
        </p:txBody>
      </p:sp>
    </p:spTree>
    <p:extLst>
      <p:ext uri="{BB962C8B-B14F-4D97-AF65-F5344CB8AC3E}">
        <p14:creationId xmlns:p14="http://schemas.microsoft.com/office/powerpoint/2010/main" val="3480394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Exfoliation </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4524315"/>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US" sz="1600" b="0" dirty="0"/>
              <a:t>Exfoliation is the precise technique of extracting monolayers from bulk materials/crystals, achieved through mechanical, chemical, or electrochemical processes.</a:t>
            </a:r>
          </a:p>
          <a:p>
            <a:pPr marL="354013" indent="-354013">
              <a:lnSpc>
                <a:spcPct val="100000"/>
              </a:lnSpc>
            </a:pPr>
            <a:r>
              <a:rPr lang="en-US" sz="1600" b="0" dirty="0"/>
              <a:t>It enables the creation of atomically thin structures with tailored properties, vital for advanced nanoelectronic device fabrication.</a:t>
            </a:r>
          </a:p>
          <a:p>
            <a:pPr marL="354013" indent="-354013">
              <a:lnSpc>
                <a:spcPct val="100000"/>
              </a:lnSpc>
            </a:pPr>
            <a:r>
              <a:rPr lang="en-IN" sz="1600" b="0" dirty="0"/>
              <a:t>Some methods of Exfoliation are given below </a:t>
            </a:r>
          </a:p>
          <a:p>
            <a:pPr marL="1182687" lvl="3" indent="-342900">
              <a:buFont typeface="+mj-lt"/>
              <a:buAutoNum type="arabicPeriod"/>
            </a:pPr>
            <a:r>
              <a:rPr lang="en-US" sz="1600" b="1" dirty="0">
                <a:latin typeface="Arial" panose="020B0604020202020204" pitchFamily="34" charset="0"/>
                <a:cs typeface="Arial" panose="020B0604020202020204" pitchFamily="34" charset="0"/>
              </a:rPr>
              <a:t>Mechanical Exfoliation: </a:t>
            </a:r>
            <a:r>
              <a:rPr lang="en-US" sz="1600" dirty="0">
                <a:latin typeface="Arial" panose="020B0604020202020204" pitchFamily="34" charset="0"/>
                <a:cs typeface="Arial" panose="020B0604020202020204" pitchFamily="34" charset="0"/>
              </a:rPr>
              <a:t>An example of this method is using scotch tape to isolate graphene layers from graphite. Here, we apply scotch tape to the bulk graphene and peel it off repeatedly. The adhesive forces of the scotch tape overpower the Vander Waal forces between the layers of the bulk graphite, gradually thinning it down to single or few-layer graphene flakes. </a:t>
            </a:r>
          </a:p>
          <a:p>
            <a:pPr marL="1182687" lvl="3" indent="-342900">
              <a:buFont typeface="+mj-lt"/>
              <a:buAutoNum type="arabicPeriod"/>
            </a:pPr>
            <a:r>
              <a:rPr lang="en-US" sz="1600" b="1" dirty="0">
                <a:latin typeface="Arial" panose="020B0604020202020204" pitchFamily="34" charset="0"/>
                <a:cs typeface="Arial" panose="020B0604020202020204" pitchFamily="34" charset="0"/>
              </a:rPr>
              <a:t>Chemical Exfoliation: </a:t>
            </a:r>
            <a:r>
              <a:rPr lang="en-US" sz="1600" dirty="0">
                <a:latin typeface="Arial" panose="020B0604020202020204" pitchFamily="34" charset="0"/>
                <a:cs typeface="Arial" panose="020B0604020202020204" pitchFamily="34" charset="0"/>
              </a:rPr>
              <a:t>We generally use this method if strong forces rather than weak forces bind the mono-layers. An example is the use of strong acids to selectively etch away the layers of the bulk material, leaving behind exfoliated layers with desired properties. One instance is the exfoliation of MoS2 using lithiated intercalants followed by sonication.</a:t>
            </a:r>
          </a:p>
          <a:p>
            <a:pPr marL="1182687" lvl="3" indent="-342900">
              <a:buFont typeface="+mj-lt"/>
              <a:buAutoNum type="arabicPeriod"/>
            </a:pPr>
            <a:r>
              <a:rPr lang="en-US" sz="1600" b="1" dirty="0">
                <a:latin typeface="Arial" panose="020B0604020202020204" pitchFamily="34" charset="0"/>
                <a:cs typeface="Arial" panose="020B0604020202020204" pitchFamily="34" charset="0"/>
              </a:rPr>
              <a:t>Electronic Exfoliation: </a:t>
            </a:r>
            <a:r>
              <a:rPr lang="en-US" sz="1600" dirty="0">
                <a:latin typeface="Arial" panose="020B0604020202020204" pitchFamily="34" charset="0"/>
                <a:cs typeface="Arial" panose="020B0604020202020204" pitchFamily="34" charset="0"/>
              </a:rPr>
              <a:t>Similarly, this method is generally used if strong forces rather than weak forces bind the mono-layers. In this method, an electric potential is applied to induce the intercalation of ions into the bulk material, leading to the expansion and subsequent exfoliation of layers.</a:t>
            </a:r>
          </a:p>
          <a:p>
            <a:pPr marL="1182687" lvl="3" indent="-342900">
              <a:buFont typeface="+mj-lt"/>
              <a:buAutoNum type="arabicPeriod"/>
            </a:pPr>
            <a:endParaRPr lang="en-IN" sz="1600" dirty="0">
              <a:latin typeface="Arial" panose="020B0604020202020204" pitchFamily="34" charset="0"/>
              <a:cs typeface="Arial" panose="020B0604020202020204" pitchFamily="34" charset="0"/>
            </a:endParaRPr>
          </a:p>
          <a:p>
            <a:pPr marL="0" lvl="1"/>
            <a:r>
              <a:rPr lang="en-IN" sz="600" dirty="0"/>
              <a:t>	</a:t>
            </a:r>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spTree>
    <p:extLst>
      <p:ext uri="{BB962C8B-B14F-4D97-AF65-F5344CB8AC3E}">
        <p14:creationId xmlns:p14="http://schemas.microsoft.com/office/powerpoint/2010/main" val="3131503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Steps for exfoliation of InSe (Understanding)  </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4370427"/>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1182687" lvl="3" indent="-342900">
              <a:buFont typeface="+mj-lt"/>
              <a:buAutoNum type="arabicPeriod"/>
            </a:pPr>
            <a:r>
              <a:rPr lang="en-US" sz="1600" dirty="0">
                <a:latin typeface="Arial" panose="020B0604020202020204" pitchFamily="34" charset="0"/>
                <a:cs typeface="Arial" panose="020B0604020202020204" pitchFamily="34" charset="0"/>
              </a:rPr>
              <a:t>Securely place the bulk crystal material onto one side of a Scotch or Nitto tape, ensuring proper alignment.</a:t>
            </a:r>
          </a:p>
          <a:p>
            <a:pPr marL="839787" lvl="3"/>
            <a:endParaRPr lang="en-US" sz="1600" dirty="0">
              <a:latin typeface="Arial" panose="020B0604020202020204" pitchFamily="34" charset="0"/>
              <a:cs typeface="Arial" panose="020B0604020202020204" pitchFamily="34" charset="0"/>
            </a:endParaRPr>
          </a:p>
          <a:p>
            <a:pPr marL="1182687" lvl="3" indent="-342900">
              <a:buSzPct val="100000"/>
              <a:buFont typeface="+mj-lt"/>
              <a:buAutoNum type="arabicPeriod" startAt="2"/>
            </a:pPr>
            <a:r>
              <a:rPr lang="en-IN" sz="1600" dirty="0">
                <a:latin typeface="Arial" panose="020B0604020202020204" pitchFamily="34" charset="0"/>
                <a:cs typeface="Arial" panose="020B0604020202020204" pitchFamily="34" charset="0"/>
              </a:rPr>
              <a:t>Then </a:t>
            </a:r>
            <a:r>
              <a:rPr lang="en-US" sz="1600" dirty="0">
                <a:latin typeface="Arial" panose="020B0604020202020204" pitchFamily="34" charset="0"/>
                <a:cs typeface="Arial" panose="020B0604020202020204" pitchFamily="34" charset="0"/>
              </a:rPr>
              <a:t>encapsulate the crystal with the other side of the tape</a:t>
            </a:r>
            <a:r>
              <a:rPr lang="en-IN" sz="1600" dirty="0">
                <a:latin typeface="Arial" panose="020B0604020202020204" pitchFamily="34" charset="0"/>
                <a:cs typeface="Arial" panose="020B0604020202020204" pitchFamily="34" charset="0"/>
              </a:rPr>
              <a:t>. Apply gentle pressure to ensure proper contact between the tape adhesives and the surface of the bulk crystals. </a:t>
            </a:r>
          </a:p>
          <a:p>
            <a:pPr marL="839787" lvl="3"/>
            <a:endParaRPr lang="en-IN" sz="1600" dirty="0">
              <a:latin typeface="Arial" panose="020B0604020202020204" pitchFamily="34" charset="0"/>
              <a:cs typeface="Arial" panose="020B0604020202020204" pitchFamily="34" charset="0"/>
            </a:endParaRPr>
          </a:p>
          <a:p>
            <a:pPr marL="1182687" lvl="3" indent="-342900">
              <a:buFont typeface="+mj-lt"/>
              <a:buAutoNum type="arabicPeriod" startAt="3"/>
            </a:pPr>
            <a:r>
              <a:rPr lang="en-IN" sz="1600" dirty="0">
                <a:latin typeface="Arial" panose="020B0604020202020204" pitchFamily="34" charset="0"/>
                <a:cs typeface="Arial" panose="020B0604020202020204" pitchFamily="34" charset="0"/>
              </a:rPr>
              <a:t>Pull apart both ends of the tape. Now slightly adjust the position of the tape such that the bulk crystal overlaps with the clean part of the tape.</a:t>
            </a:r>
          </a:p>
          <a:p>
            <a:pPr marL="839787" lvl="3"/>
            <a:endParaRPr lang="en-IN" sz="1600" dirty="0">
              <a:latin typeface="Arial" panose="020B0604020202020204" pitchFamily="34" charset="0"/>
              <a:cs typeface="Arial" panose="020B0604020202020204" pitchFamily="34" charset="0"/>
            </a:endParaRPr>
          </a:p>
          <a:p>
            <a:pPr marL="1182687" lvl="3" indent="-342900">
              <a:buFont typeface="+mj-lt"/>
              <a:buAutoNum type="arabicPeriod" startAt="4"/>
            </a:pPr>
            <a:r>
              <a:rPr lang="en-IN" sz="1600" dirty="0">
                <a:latin typeface="Arial" panose="020B0604020202020204" pitchFamily="34" charset="0"/>
                <a:cs typeface="Arial" panose="020B0604020202020204" pitchFamily="34" charset="0"/>
              </a:rPr>
              <a:t>Now, once again, encapsulate the bulk material with the tape and pull them apart. Repeat the above processes until the desired thickness of the new layered crystalline structure.</a:t>
            </a:r>
          </a:p>
          <a:p>
            <a:pPr marL="839787" lvl="3"/>
            <a:endParaRPr lang="en-IN" sz="1600" dirty="0">
              <a:latin typeface="Arial" panose="020B0604020202020204" pitchFamily="34" charset="0"/>
              <a:cs typeface="Arial" panose="020B0604020202020204" pitchFamily="34" charset="0"/>
            </a:endParaRPr>
          </a:p>
          <a:p>
            <a:pPr marL="1182687" lvl="3" indent="-342900">
              <a:buFont typeface="+mj-lt"/>
              <a:buAutoNum type="arabicPeriod" startAt="5"/>
            </a:pPr>
            <a:r>
              <a:rPr lang="en-IN" sz="1600" dirty="0">
                <a:latin typeface="Arial" panose="020B0604020202020204" pitchFamily="34" charset="0"/>
                <a:cs typeface="Arial" panose="020B0604020202020204" pitchFamily="34" charset="0"/>
              </a:rPr>
              <a:t>After we obtain our desired thickness, we deposit the obtained crystal layer onto our stamp, (which in this case PDMS) to further transfer the 2D materials onto the patterned substrate.</a:t>
            </a:r>
          </a:p>
          <a:p>
            <a:pPr marL="839787" lvl="3"/>
            <a:endParaRPr lang="en-IN" sz="1600" dirty="0">
              <a:latin typeface="Arial" panose="020B0604020202020204" pitchFamily="34" charset="0"/>
              <a:cs typeface="Arial" panose="020B0604020202020204" pitchFamily="34" charset="0"/>
            </a:endParaRPr>
          </a:p>
          <a:p>
            <a:pPr marL="1182687" lvl="3" indent="-342900">
              <a:buFont typeface="+mj-lt"/>
              <a:buAutoNum type="arabicPeriod"/>
            </a:pPr>
            <a:endParaRPr lang="en-IN" sz="1600" dirty="0">
              <a:latin typeface="Arial" panose="020B0604020202020204" pitchFamily="34" charset="0"/>
              <a:cs typeface="Arial" panose="020B0604020202020204" pitchFamily="34" charset="0"/>
            </a:endParaRPr>
          </a:p>
          <a:p>
            <a:pPr marL="1182687" lvl="3" indent="-342900">
              <a:buFont typeface="+mj-lt"/>
              <a:buAutoNum type="arabicPeriod"/>
            </a:pPr>
            <a:endParaRPr lang="en-IN" sz="1600" dirty="0">
              <a:latin typeface="Arial" panose="020B0604020202020204" pitchFamily="34" charset="0"/>
              <a:cs typeface="Arial" panose="020B0604020202020204" pitchFamily="34" charset="0"/>
            </a:endParaRPr>
          </a:p>
          <a:p>
            <a:pPr marL="1182687" lvl="3" indent="-342900">
              <a:buFont typeface="+mj-lt"/>
              <a:buAutoNum type="arabicPeriod"/>
            </a:pPr>
            <a:endParaRPr lang="en-IN" sz="1600" dirty="0">
              <a:latin typeface="Arial" panose="020B0604020202020204" pitchFamily="34" charset="0"/>
              <a:cs typeface="Arial" panose="020B0604020202020204" pitchFamily="34" charset="0"/>
            </a:endParaRPr>
          </a:p>
          <a:p>
            <a:pPr marL="0" lvl="1"/>
            <a:r>
              <a:rPr lang="en-IN" sz="600" dirty="0"/>
              <a:t>	</a:t>
            </a:r>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spTree>
    <p:extLst>
      <p:ext uri="{BB962C8B-B14F-4D97-AF65-F5344CB8AC3E}">
        <p14:creationId xmlns:p14="http://schemas.microsoft.com/office/powerpoint/2010/main" val="631338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Visco-Elastic Transfer </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4693593"/>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US" sz="1600" u="sng" dirty="0">
                <a:latin typeface="Arial" panose="020B0604020202020204" pitchFamily="34" charset="0"/>
                <a:cs typeface="Arial" panose="020B0604020202020204" pitchFamily="34" charset="0"/>
              </a:rPr>
              <a:t>Visco-El</a:t>
            </a:r>
            <a:r>
              <a:rPr lang="en-US" sz="1600" u="sng" dirty="0"/>
              <a:t>astic materials</a:t>
            </a:r>
            <a:r>
              <a:rPr lang="en-US" sz="1600" dirty="0"/>
              <a:t>: </a:t>
            </a:r>
            <a:r>
              <a:rPr lang="en-US" sz="1600" b="0" dirty="0"/>
              <a:t>Viscoelastic materials display properties of both fluids and solids, adapting their behavior based on applied stress or strain. They can be used for stamp production as they facilitate the transfer of 2D materials due to their adaptability. </a:t>
            </a:r>
            <a:r>
              <a:rPr lang="en-US" sz="1600" u="sng" dirty="0"/>
              <a:t>Ex:</a:t>
            </a:r>
            <a:r>
              <a:rPr lang="en-US" sz="1600" b="0" dirty="0"/>
              <a:t> Polydimethylsiloxane (PDMS), Polyurethane (PU), Polystyrene (PS).</a:t>
            </a:r>
          </a:p>
          <a:p>
            <a:pPr marL="354013" indent="-354013">
              <a:lnSpc>
                <a:spcPct val="100000"/>
              </a:lnSpc>
            </a:pPr>
            <a:r>
              <a:rPr lang="en-IN" sz="1600" u="sng" dirty="0"/>
              <a:t>Visco-Elastic Transfer: </a:t>
            </a:r>
          </a:p>
          <a:p>
            <a:pPr marL="736600" lvl="2" indent="-354013">
              <a:buFont typeface="Arial" panose="020B0604020202020204" pitchFamily="34" charset="0"/>
              <a:buChar char="•"/>
            </a:pPr>
            <a:r>
              <a:rPr lang="en-US" sz="1600" dirty="0">
                <a:latin typeface="Arial" panose="020B0604020202020204" pitchFamily="34" charset="0"/>
                <a:cs typeface="Arial" panose="020B0604020202020204" pitchFamily="34" charset="0"/>
              </a:rPr>
              <a:t>To create the stamp, a liquid viscoelastic blend is poured onto a substrate and solidified using methods like spin-coating or printing. </a:t>
            </a:r>
          </a:p>
          <a:p>
            <a:pPr marL="736600" lvl="2" indent="-354013">
              <a:buFont typeface="Arial" panose="020B0604020202020204" pitchFamily="34" charset="0"/>
              <a:buChar char="•"/>
            </a:pPr>
            <a:r>
              <a:rPr lang="en-US" sz="1600" dirty="0">
                <a:latin typeface="Arial" panose="020B0604020202020204" pitchFamily="34" charset="0"/>
                <a:cs typeface="Arial" panose="020B0604020202020204" pitchFamily="34" charset="0"/>
              </a:rPr>
              <a:t>After formation, the stamp is applied to the source substrate, where pressure conforms it to the material surface, allowing for the transfer of 2D materials upon peeling the stamp away.</a:t>
            </a:r>
          </a:p>
          <a:p>
            <a:pPr marL="736600" lvl="2" indent="-354013">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0" lvl="1" indent="-74613"/>
            <a:r>
              <a:rPr lang="en-US" sz="1600" b="1" dirty="0">
                <a:latin typeface="Arial" panose="020B0604020202020204" pitchFamily="34" charset="0"/>
                <a:cs typeface="Arial" panose="020B0604020202020204" pitchFamily="34" charset="0"/>
              </a:rPr>
              <a:t>Q) Why must we use an intermediate like PDMS for 2D material transfer? Can’t we directly use the Nitto/scotch tape to transfer the 2D materials to the patterned substrates?</a:t>
            </a:r>
          </a:p>
          <a:p>
            <a:pPr marL="0" lvl="1" indent="-74613"/>
            <a:r>
              <a:rPr lang="en-US" sz="1600" b="1" u="sng" dirty="0">
                <a:latin typeface="Arial" panose="020B0604020202020204" pitchFamily="34" charset="0"/>
                <a:cs typeface="Arial" panose="020B0604020202020204" pitchFamily="34" charset="0"/>
              </a:rPr>
              <a:t>Ans:</a:t>
            </a:r>
            <a:r>
              <a:rPr lang="en-US" sz="1600" dirty="0">
                <a:latin typeface="Arial" panose="020B0604020202020204" pitchFamily="34" charset="0"/>
                <a:cs typeface="Arial" panose="020B0604020202020204" pitchFamily="34" charset="0"/>
              </a:rPr>
              <a:t> Using PDMS for stamping offers several advantages over direct exfoliation from tapes onto patterned substrates:</a:t>
            </a:r>
          </a:p>
          <a:p>
            <a:pPr marL="668337" lvl="2" indent="-285750">
              <a:buFont typeface="Arial" panose="020B0604020202020204" pitchFamily="34" charset="0"/>
              <a:buChar char="•"/>
            </a:pPr>
            <a:r>
              <a:rPr lang="en-US" sz="1600" b="1" u="sng" dirty="0">
                <a:latin typeface="Arial" panose="020B0604020202020204" pitchFamily="34" charset="0"/>
                <a:cs typeface="Arial" panose="020B0604020202020204" pitchFamily="34" charset="0"/>
              </a:rPr>
              <a:t>Uniformity:</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Stamping can result in more uniform coverage of the 2D material on the substrate than direct exfoliation, which may lead to variations in thickness.</a:t>
            </a:r>
          </a:p>
          <a:p>
            <a:pPr marL="668337" lvl="2" indent="-285750">
              <a:buFont typeface="Arial" panose="020B0604020202020204" pitchFamily="34" charset="0"/>
              <a:buChar char="•"/>
            </a:pPr>
            <a:r>
              <a:rPr lang="en-US" sz="1600" b="1" u="sng" dirty="0">
                <a:latin typeface="Arial" panose="020B0604020202020204" pitchFamily="34" charset="0"/>
                <a:cs typeface="Arial" panose="020B0604020202020204" pitchFamily="34" charset="0"/>
              </a:rPr>
              <a:t>Large-Scale Transfer:</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Stamping can facilitate the transfer of large-area 2D materials onto patterned substrates more efficiently than manual exfoliation from tapes.</a:t>
            </a:r>
          </a:p>
          <a:p>
            <a:pPr marL="668337" lvl="2" indent="-285750">
              <a:buFont typeface="Arial" panose="020B0604020202020204" pitchFamily="34" charset="0"/>
              <a:buChar char="•"/>
            </a:pPr>
            <a:r>
              <a:rPr lang="en-US" sz="1600" b="1" u="sng" dirty="0">
                <a:latin typeface="Arial" panose="020B0604020202020204" pitchFamily="34" charset="0"/>
                <a:cs typeface="Arial" panose="020B0604020202020204" pitchFamily="34" charset="0"/>
              </a:rPr>
              <a:t>Reduced Contamination:</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Stamping with PDMS stamps can minimize contamination from the transfer tape, as the PDMS stamp acts as an intermediate layer between the tape and the substrate.</a:t>
            </a:r>
          </a:p>
          <a:p>
            <a:pPr marL="0" lvl="1" indent="-74613"/>
            <a:r>
              <a:rPr lang="en-IN" sz="600" dirty="0"/>
              <a:t>	</a:t>
            </a:r>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spTree>
    <p:extLst>
      <p:ext uri="{BB962C8B-B14F-4D97-AF65-F5344CB8AC3E}">
        <p14:creationId xmlns:p14="http://schemas.microsoft.com/office/powerpoint/2010/main" val="381761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Steps for Visco Elastic transfer (Understanding)  </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3631763"/>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1182687" lvl="3" indent="-342900">
              <a:buFont typeface="+mj-lt"/>
              <a:buAutoNum type="arabicPeriod"/>
            </a:pPr>
            <a:r>
              <a:rPr lang="en-US" sz="1600" dirty="0">
                <a:latin typeface="Arial" panose="020B0604020202020204" pitchFamily="34" charset="0"/>
                <a:cs typeface="Arial" panose="020B0604020202020204" pitchFamily="34" charset="0"/>
              </a:rPr>
              <a:t>Before deposition, glass slides need to be cleaned to remove any dust or organic residues that can interfere with stamp adhesion and lead to the formation of bubbles. </a:t>
            </a:r>
            <a:endParaRPr lang="en-IN" sz="1600" dirty="0">
              <a:latin typeface="Arial" panose="020B0604020202020204" pitchFamily="34" charset="0"/>
              <a:cs typeface="Arial" panose="020B0604020202020204" pitchFamily="34" charset="0"/>
            </a:endParaRPr>
          </a:p>
          <a:p>
            <a:pPr marL="1182687" lvl="3" indent="-342900">
              <a:buFont typeface="+mj-lt"/>
              <a:buAutoNum type="arabicPeriod"/>
            </a:pPr>
            <a:r>
              <a:rPr lang="en-US" sz="1600" dirty="0">
                <a:latin typeface="Arial" panose="020B0604020202020204" pitchFamily="34" charset="0"/>
                <a:cs typeface="Arial" panose="020B0604020202020204" pitchFamily="34" charset="0"/>
              </a:rPr>
              <a:t>Prepare the PDMS stamp by cleaning it thoroughly to ensure proper adhesion and transfer and also clean the substrates using IPA solution to remove any dust particles/residues. </a:t>
            </a:r>
          </a:p>
          <a:p>
            <a:pPr marL="1182687" lvl="3" indent="-342900">
              <a:buFont typeface="+mj-lt"/>
              <a:buAutoNum type="arabicPeriod"/>
            </a:pPr>
            <a:r>
              <a:rPr lang="en-US" sz="1600" dirty="0">
                <a:latin typeface="Arial" panose="020B0604020202020204" pitchFamily="34" charset="0"/>
                <a:cs typeface="Arial" panose="020B0604020202020204" pitchFamily="34" charset="0"/>
              </a:rPr>
              <a:t>Place the stamp onto the layered crystal structure obtained from the tape exfoliation process.</a:t>
            </a:r>
          </a:p>
          <a:p>
            <a:pPr marL="1182687" lvl="3" indent="-342900">
              <a:buFont typeface="+mj-lt"/>
              <a:buAutoNum type="arabicPeriod"/>
            </a:pPr>
            <a:r>
              <a:rPr lang="en-US" sz="1600" dirty="0">
                <a:latin typeface="Arial" panose="020B0604020202020204" pitchFamily="34" charset="0"/>
                <a:cs typeface="Arial" panose="020B0604020202020204" pitchFamily="34" charset="0"/>
              </a:rPr>
              <a:t>Apply gentle pressure to allow the viscoelastic properties of the PDMS stamp to conform to the surface morphology of the crystal structure.</a:t>
            </a:r>
          </a:p>
          <a:p>
            <a:pPr marL="1182687" lvl="3" indent="-342900">
              <a:buFont typeface="+mj-lt"/>
              <a:buAutoNum type="arabicPeriod"/>
            </a:pPr>
            <a:r>
              <a:rPr lang="en-US" sz="1600" dirty="0">
                <a:latin typeface="Arial" panose="020B0604020202020204" pitchFamily="34" charset="0"/>
                <a:cs typeface="Arial" panose="020B0604020202020204" pitchFamily="34" charset="0"/>
              </a:rPr>
              <a:t>Slowly peel off the stamp, ensuring the crystal layers adhere to the stamp surface.</a:t>
            </a:r>
          </a:p>
          <a:p>
            <a:pPr marL="1182687" lvl="3" indent="-342900">
              <a:buFont typeface="+mj-lt"/>
              <a:buAutoNum type="arabicPeriod"/>
            </a:pPr>
            <a:r>
              <a:rPr lang="en-US" sz="1600" dirty="0">
                <a:latin typeface="Arial" panose="020B0604020202020204" pitchFamily="34" charset="0"/>
                <a:cs typeface="Arial" panose="020B0604020202020204" pitchFamily="34" charset="0"/>
              </a:rPr>
              <a:t>Then we take the cleaned glass slide and attach the substrate onto the glass slide, thereby fixing its position.</a:t>
            </a:r>
          </a:p>
          <a:p>
            <a:pPr marL="1182687" lvl="3" indent="-342900">
              <a:buFont typeface="+mj-lt"/>
              <a:buAutoNum type="arabicPeriod"/>
            </a:pPr>
            <a:r>
              <a:rPr lang="en-US" sz="1600" dirty="0">
                <a:latin typeface="Arial" panose="020B0604020202020204" pitchFamily="34" charset="0"/>
                <a:cs typeface="Arial" panose="020B0604020202020204" pitchFamily="34" charset="0"/>
              </a:rPr>
              <a:t>Then, we transfer the crystal layers on the stamp (PDMS) onto the desired patterned substrate with controlled placement.</a:t>
            </a:r>
          </a:p>
          <a:p>
            <a:pPr marL="1182687" lvl="3" indent="-342900">
              <a:buFont typeface="+mj-lt"/>
              <a:buAutoNum type="arabicPeriod"/>
            </a:pPr>
            <a:r>
              <a:rPr lang="en-US" sz="1600" dirty="0">
                <a:latin typeface="Arial" panose="020B0604020202020204" pitchFamily="34" charset="0"/>
                <a:cs typeface="Arial" panose="020B0604020202020204" pitchFamily="34" charset="0"/>
              </a:rPr>
              <a:t>We must closely observe the optical line formation during stamp removal to assess the transfer quality.</a:t>
            </a:r>
          </a:p>
          <a:p>
            <a:pPr marL="1182687" lvl="3" indent="-342900">
              <a:buFont typeface="+mj-lt"/>
              <a:buAutoNum type="arabicPeriod"/>
            </a:pPr>
            <a:endParaRPr lang="en-US" sz="1600" dirty="0">
              <a:latin typeface="Arial" panose="020B0604020202020204" pitchFamily="34" charset="0"/>
              <a:cs typeface="Arial" panose="020B0604020202020204" pitchFamily="34" charset="0"/>
            </a:endParaRPr>
          </a:p>
          <a:p>
            <a:pPr marL="1182687" lvl="3" indent="-342900">
              <a:buFont typeface="+mj-lt"/>
              <a:buAutoNum type="arabicPeriod"/>
            </a:pPr>
            <a:endParaRPr lang="en-IN" sz="1600" dirty="0">
              <a:latin typeface="Arial" panose="020B0604020202020204" pitchFamily="34" charset="0"/>
              <a:cs typeface="Arial" panose="020B0604020202020204" pitchFamily="34" charset="0"/>
            </a:endParaRPr>
          </a:p>
          <a:p>
            <a:pPr marL="0" lvl="1"/>
            <a:r>
              <a:rPr lang="en-IN" sz="600" dirty="0"/>
              <a:t>	</a:t>
            </a:r>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pic>
        <p:nvPicPr>
          <p:cNvPr id="5" name="Picture 4">
            <a:extLst>
              <a:ext uri="{FF2B5EF4-FFF2-40B4-BE49-F238E27FC236}">
                <a16:creationId xmlns:a16="http://schemas.microsoft.com/office/drawing/2014/main" id="{00EB979D-4820-8FA3-1C67-8A38A9DC975B}"/>
              </a:ext>
            </a:extLst>
          </p:cNvPr>
          <p:cNvPicPr>
            <a:picLocks noChangeAspect="1"/>
          </p:cNvPicPr>
          <p:nvPr/>
        </p:nvPicPr>
        <p:blipFill>
          <a:blip r:embed="rId4"/>
          <a:stretch>
            <a:fillRect/>
          </a:stretch>
        </p:blipFill>
        <p:spPr>
          <a:xfrm>
            <a:off x="2000095" y="3973674"/>
            <a:ext cx="1614758" cy="1326163"/>
          </a:xfrm>
          <a:prstGeom prst="rect">
            <a:avLst/>
          </a:prstGeom>
        </p:spPr>
      </p:pic>
      <p:cxnSp>
        <p:nvCxnSpPr>
          <p:cNvPr id="11" name="Straight Arrow Connector 10">
            <a:extLst>
              <a:ext uri="{FF2B5EF4-FFF2-40B4-BE49-F238E27FC236}">
                <a16:creationId xmlns:a16="http://schemas.microsoft.com/office/drawing/2014/main" id="{8CEF5CE9-60F9-9EDC-5AED-861B65082F58}"/>
              </a:ext>
            </a:extLst>
          </p:cNvPr>
          <p:cNvCxnSpPr>
            <a:cxnSpLocks/>
          </p:cNvCxnSpPr>
          <p:nvPr/>
        </p:nvCxnSpPr>
        <p:spPr>
          <a:xfrm>
            <a:off x="2202024" y="4308407"/>
            <a:ext cx="1642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A267526-4395-516E-6CE1-E788A65D2FDC}"/>
              </a:ext>
            </a:extLst>
          </p:cNvPr>
          <p:cNvSpPr txBox="1"/>
          <p:nvPr/>
        </p:nvSpPr>
        <p:spPr>
          <a:xfrm>
            <a:off x="3953775" y="4123741"/>
            <a:ext cx="2028119" cy="369332"/>
          </a:xfrm>
          <a:prstGeom prst="rect">
            <a:avLst/>
          </a:prstGeom>
          <a:noFill/>
        </p:spPr>
        <p:txBody>
          <a:bodyPr wrap="none" rtlCol="0">
            <a:spAutoFit/>
          </a:bodyPr>
          <a:lstStyle/>
          <a:p>
            <a:r>
              <a:rPr lang="en-IN" dirty="0"/>
              <a:t>Optical line formed</a:t>
            </a:r>
          </a:p>
        </p:txBody>
      </p:sp>
      <p:sp>
        <p:nvSpPr>
          <p:cNvPr id="14" name="Oval 13">
            <a:extLst>
              <a:ext uri="{FF2B5EF4-FFF2-40B4-BE49-F238E27FC236}">
                <a16:creationId xmlns:a16="http://schemas.microsoft.com/office/drawing/2014/main" id="{CB0A93D9-14CF-4F5F-6F53-B4C84579E4DB}"/>
              </a:ext>
            </a:extLst>
          </p:cNvPr>
          <p:cNvSpPr/>
          <p:nvPr/>
        </p:nvSpPr>
        <p:spPr>
          <a:xfrm>
            <a:off x="2453951" y="4493073"/>
            <a:ext cx="587829" cy="5361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DEE63736-CCE2-AFC5-1933-B91E6F815A00}"/>
              </a:ext>
            </a:extLst>
          </p:cNvPr>
          <p:cNvCxnSpPr>
            <a:stCxn id="14" idx="6"/>
          </p:cNvCxnSpPr>
          <p:nvPr/>
        </p:nvCxnSpPr>
        <p:spPr>
          <a:xfrm>
            <a:off x="3041780" y="4761136"/>
            <a:ext cx="802432" cy="6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1B34F5-E082-9F22-C631-E30EE5024856}"/>
              </a:ext>
            </a:extLst>
          </p:cNvPr>
          <p:cNvSpPr txBox="1"/>
          <p:nvPr/>
        </p:nvSpPr>
        <p:spPr>
          <a:xfrm>
            <a:off x="3975781" y="4615330"/>
            <a:ext cx="3139001" cy="369332"/>
          </a:xfrm>
          <a:prstGeom prst="rect">
            <a:avLst/>
          </a:prstGeom>
          <a:noFill/>
        </p:spPr>
        <p:txBody>
          <a:bodyPr wrap="none" rtlCol="0">
            <a:spAutoFit/>
          </a:bodyPr>
          <a:lstStyle/>
          <a:p>
            <a:r>
              <a:rPr lang="en-IN" dirty="0"/>
              <a:t>Proper Alignment  (If required) </a:t>
            </a:r>
          </a:p>
        </p:txBody>
      </p:sp>
      <p:sp>
        <p:nvSpPr>
          <p:cNvPr id="25" name="TextBox 24">
            <a:extLst>
              <a:ext uri="{FF2B5EF4-FFF2-40B4-BE49-F238E27FC236}">
                <a16:creationId xmlns:a16="http://schemas.microsoft.com/office/drawing/2014/main" id="{2B05D0F3-C0F8-3946-843A-2831E889CA14}"/>
              </a:ext>
            </a:extLst>
          </p:cNvPr>
          <p:cNvSpPr txBox="1"/>
          <p:nvPr/>
        </p:nvSpPr>
        <p:spPr>
          <a:xfrm>
            <a:off x="7475710" y="4277203"/>
            <a:ext cx="857927" cy="369332"/>
          </a:xfrm>
          <a:prstGeom prst="rect">
            <a:avLst/>
          </a:prstGeom>
          <a:noFill/>
        </p:spPr>
        <p:txBody>
          <a:bodyPr wrap="none" rtlCol="0">
            <a:spAutoFit/>
          </a:bodyPr>
          <a:lstStyle/>
          <a:p>
            <a:r>
              <a:rPr lang="en-IN" dirty="0">
                <a:hlinkClick r:id="rId5"/>
              </a:rPr>
              <a:t>Source</a:t>
            </a:r>
            <a:endParaRPr lang="en-IN" dirty="0"/>
          </a:p>
        </p:txBody>
      </p:sp>
    </p:spTree>
    <p:extLst>
      <p:ext uri="{BB962C8B-B14F-4D97-AF65-F5344CB8AC3E}">
        <p14:creationId xmlns:p14="http://schemas.microsoft.com/office/powerpoint/2010/main" val="125325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6,316 Printed Circuit Board Images, Stock Photos &amp; Vectors ...">
            <a:extLst>
              <a:ext uri="{FF2B5EF4-FFF2-40B4-BE49-F238E27FC236}">
                <a16:creationId xmlns:a16="http://schemas.microsoft.com/office/drawing/2014/main" id="{D05D9D80-EFE1-C033-95AA-FE1047D782E4}"/>
              </a:ext>
            </a:extLst>
          </p:cNvPr>
          <p:cNvPicPr>
            <a:picLocks noChangeAspect="1" noChangeArrowheads="1"/>
          </p:cNvPicPr>
          <p:nvPr/>
        </p:nvPicPr>
        <p:blipFill rotWithShape="1">
          <a:blip r:embed="rId2">
            <a:duotone>
              <a:srgbClr val="C8C8C8">
                <a:shade val="45000"/>
                <a:satMod val="135000"/>
              </a:srgbClr>
              <a:prstClr val="white"/>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b="43863"/>
          <a:stretch/>
        </p:blipFill>
        <p:spPr bwMode="auto">
          <a:xfrm>
            <a:off x="0" y="627219"/>
            <a:ext cx="11706578" cy="5037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C1159E6-3EC3-15F1-A1C2-2A645AC00687}"/>
              </a:ext>
            </a:extLst>
          </p:cNvPr>
          <p:cNvSpPr/>
          <p:nvPr/>
        </p:nvSpPr>
        <p:spPr>
          <a:xfrm>
            <a:off x="0" y="64644"/>
            <a:ext cx="11706578" cy="61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600" b="1" dirty="0">
                <a:solidFill>
                  <a:srgbClr val="FFC000"/>
                </a:solidFill>
                <a:latin typeface="Arial" panose="020B0604020202020204" pitchFamily="34" charset="0"/>
                <a:cs typeface="Arial" panose="020B0604020202020204" pitchFamily="34" charset="0"/>
              </a:rPr>
              <a:t>Thin film deposition </a:t>
            </a:r>
          </a:p>
        </p:txBody>
      </p:sp>
      <p:sp>
        <p:nvSpPr>
          <p:cNvPr id="8" name="TextBox 7">
            <a:extLst>
              <a:ext uri="{FF2B5EF4-FFF2-40B4-BE49-F238E27FC236}">
                <a16:creationId xmlns:a16="http://schemas.microsoft.com/office/drawing/2014/main" id="{85842A46-F52D-5FE0-C7CC-BCBE044C0FB5}"/>
              </a:ext>
            </a:extLst>
          </p:cNvPr>
          <p:cNvSpPr txBox="1"/>
          <p:nvPr/>
        </p:nvSpPr>
        <p:spPr>
          <a:xfrm>
            <a:off x="0" y="676644"/>
            <a:ext cx="11706578" cy="2970044"/>
          </a:xfrm>
          <a:prstGeom prst="rect">
            <a:avLst/>
          </a:prstGeom>
          <a:noFill/>
        </p:spPr>
        <p:txBody>
          <a:bodyPr wrap="square" rtlCol="0">
            <a:spAutoFit/>
          </a:bodyPr>
          <a:lstStyle>
            <a:defPPr>
              <a:defRPr lang="en-US"/>
            </a:defPPr>
            <a:lvl1pPr marL="531813" indent="-531813">
              <a:lnSpc>
                <a:spcPct val="150000"/>
              </a:lnSpc>
              <a:spcBef>
                <a:spcPts val="600"/>
              </a:spcBef>
              <a:buFont typeface="Wingdings" panose="05000000000000000000" pitchFamily="2" charset="2"/>
              <a:buChar char="Ø"/>
              <a:defRPr sz="2800" b="1">
                <a:latin typeface="Arial" panose="020B0604020202020204" pitchFamily="34" charset="0"/>
                <a:cs typeface="Arial" panose="020B0604020202020204" pitchFamily="34" charset="0"/>
              </a:defRPr>
            </a:lvl1pPr>
          </a:lstStyle>
          <a:p>
            <a:pPr marL="354013" indent="-354013">
              <a:lnSpc>
                <a:spcPct val="100000"/>
              </a:lnSpc>
            </a:pPr>
            <a:r>
              <a:rPr lang="en-US" sz="1600" u="sng" dirty="0">
                <a:latin typeface="Arial" panose="020B0604020202020204" pitchFamily="34" charset="0"/>
                <a:cs typeface="Arial" panose="020B0604020202020204" pitchFamily="34" charset="0"/>
              </a:rPr>
              <a:t>Thin film deposition</a:t>
            </a:r>
            <a:r>
              <a:rPr lang="en-US" sz="1600" dirty="0"/>
              <a:t>: </a:t>
            </a:r>
            <a:r>
              <a:rPr lang="en-US" sz="1600" b="0" dirty="0"/>
              <a:t>Thin film deposition refers to depositing a thin layer of material onto a substrate surface. These thin films are typically on the order of nanometers to micrometers in thickness. </a:t>
            </a:r>
          </a:p>
          <a:p>
            <a:pPr marL="354013" indent="-354013">
              <a:lnSpc>
                <a:spcPct val="100000"/>
              </a:lnSpc>
            </a:pPr>
            <a:r>
              <a:rPr lang="en-US" sz="1600" b="0" dirty="0"/>
              <a:t>There are several methods for thin film deposition, including:</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Physical Vapor Deposition (PVD):</a:t>
            </a:r>
            <a:r>
              <a:rPr lang="en-US" sz="1600" b="1" dirty="0">
                <a:latin typeface="Arial" panose="020B0604020202020204" pitchFamily="34" charset="0"/>
                <a:cs typeface="Arial" panose="020B0604020202020204" pitchFamily="34" charset="0"/>
              </a:rPr>
              <a:t> </a:t>
            </a:r>
            <a:r>
              <a:rPr lang="en-US" sz="1600" b="0" dirty="0">
                <a:latin typeface="Arial" panose="020B0604020202020204" pitchFamily="34" charset="0"/>
                <a:cs typeface="Arial" panose="020B0604020202020204" pitchFamily="34" charset="0"/>
              </a:rPr>
              <a:t>Here, the material is vaporized from a solid source in a vacuum chamber and then condenses onto the patterned substrate, forming a thin film. Common PVD methods include evaporation and sputtering.</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Chemical Vapor Deposition (CVD):</a:t>
            </a:r>
            <a:r>
              <a:rPr lang="en-US" sz="1600" b="1" dirty="0">
                <a:latin typeface="Arial" panose="020B0604020202020204" pitchFamily="34" charset="0"/>
                <a:cs typeface="Arial" panose="020B0604020202020204" pitchFamily="34" charset="0"/>
              </a:rPr>
              <a:t> </a:t>
            </a:r>
            <a:r>
              <a:rPr lang="en-US" sz="1600" b="0" dirty="0">
                <a:latin typeface="Arial" panose="020B0604020202020204" pitchFamily="34" charset="0"/>
                <a:cs typeface="Arial" panose="020B0604020202020204" pitchFamily="34" charset="0"/>
              </a:rPr>
              <a:t>In CVD, the desired material is deposited onto the patterned substrate surface through chemical reactions in the vapor phase. This can occur through processes such as thermal decomposition, pyrolysis, or plasma-enhanced chemical vapor deposition (PECVD).</a:t>
            </a:r>
          </a:p>
          <a:p>
            <a:pPr marL="736600" lvl="2" indent="-354013">
              <a:buFont typeface="Arial" panose="020B0604020202020204" pitchFamily="34" charset="0"/>
              <a:buChar char="•"/>
            </a:pPr>
            <a:r>
              <a:rPr lang="en-US" sz="1600" b="1" u="sng" dirty="0">
                <a:latin typeface="Arial" panose="020B0604020202020204" pitchFamily="34" charset="0"/>
                <a:cs typeface="Arial" panose="020B0604020202020204" pitchFamily="34" charset="0"/>
              </a:rPr>
              <a:t>Atomic Layer Deposition (ALD):</a:t>
            </a:r>
            <a:r>
              <a:rPr lang="en-US" sz="1600" b="1" dirty="0">
                <a:latin typeface="Arial" panose="020B0604020202020204" pitchFamily="34" charset="0"/>
                <a:cs typeface="Arial" panose="020B0604020202020204" pitchFamily="34" charset="0"/>
              </a:rPr>
              <a:t> </a:t>
            </a:r>
            <a:r>
              <a:rPr lang="en-US" sz="1600" b="0" dirty="0">
                <a:latin typeface="Arial" panose="020B0604020202020204" pitchFamily="34" charset="0"/>
                <a:cs typeface="Arial" panose="020B0604020202020204" pitchFamily="34" charset="0"/>
              </a:rPr>
              <a:t>ALD is a highly controlled deposition technique where thin films are built up layer-by-layer by sequentially exposing the substrate to alternating precursor gases, resulting in precise control over film thickness and composition.</a:t>
            </a:r>
          </a:p>
          <a:p>
            <a:pPr marL="0" lvl="1" indent="-74613"/>
            <a:r>
              <a:rPr lang="en-IN" sz="600" dirty="0"/>
              <a:t>	</a:t>
            </a:r>
          </a:p>
        </p:txBody>
      </p:sp>
      <p:sp>
        <p:nvSpPr>
          <p:cNvPr id="2" name="Footer Placeholder 1">
            <a:extLst>
              <a:ext uri="{FF2B5EF4-FFF2-40B4-BE49-F238E27FC236}">
                <a16:creationId xmlns:a16="http://schemas.microsoft.com/office/drawing/2014/main" id="{BE9C77D3-FD33-8538-5332-29430FEB456F}"/>
              </a:ext>
            </a:extLst>
          </p:cNvPr>
          <p:cNvSpPr>
            <a:spLocks noGrp="1"/>
          </p:cNvSpPr>
          <p:nvPr>
            <p:ph type="ftr" sz="quarter" idx="11"/>
          </p:nvPr>
        </p:nvSpPr>
        <p:spPr>
          <a:xfrm>
            <a:off x="0" y="5729073"/>
            <a:ext cx="7948913" cy="498470"/>
          </a:xfrm>
        </p:spPr>
        <p:txBody>
          <a:bodyPr/>
          <a:lstStyle/>
          <a:p>
            <a:r>
              <a:rPr lang="en-IN" dirty="0">
                <a:solidFill>
                  <a:schemeClr val="bg1">
                    <a:lumMod val="85000"/>
                  </a:schemeClr>
                </a:solidFill>
              </a:rPr>
              <a:t>Inventions &amp; Innovations - IIT Hyderabad</a:t>
            </a:r>
          </a:p>
        </p:txBody>
      </p:sp>
      <p:pic>
        <p:nvPicPr>
          <p:cNvPr id="3" name="Picture 2">
            <a:extLst>
              <a:ext uri="{FF2B5EF4-FFF2-40B4-BE49-F238E27FC236}">
                <a16:creationId xmlns:a16="http://schemas.microsoft.com/office/drawing/2014/main" id="{2B69903C-3AAB-AEAC-5BEC-7C9BB300B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544" y="3646688"/>
            <a:ext cx="2032198" cy="19128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1D1382F-79B5-DF1C-7175-88940C768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812" y="3646688"/>
            <a:ext cx="4866199" cy="1912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05798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6223</TotalTime>
  <Words>3886</Words>
  <Application>Microsoft Office PowerPoint</Application>
  <PresentationFormat>Widescreen</PresentationFormat>
  <Paragraphs>333</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Cambria Math</vt:lpstr>
      <vt:lpstr>EB Garamond</vt:lpstr>
      <vt:lpstr>Impact</vt:lpstr>
      <vt:lpstr>Times New Roman</vt:lpstr>
      <vt:lpstr>Wingdings</vt:lpstr>
      <vt:lpstr>Main Event</vt:lpstr>
      <vt:lpstr>DRY  TRANSFER OF 2D MATERIALS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Statement of purpose </dc:title>
  <dc:creator>Srikar D</dc:creator>
  <cp:lastModifiedBy>Karthikeya Hanu Prakash Kanithi</cp:lastModifiedBy>
  <cp:revision>51</cp:revision>
  <dcterms:created xsi:type="dcterms:W3CDTF">2022-11-10T13:24:57Z</dcterms:created>
  <dcterms:modified xsi:type="dcterms:W3CDTF">2024-03-24T07:27:09Z</dcterms:modified>
</cp:coreProperties>
</file>